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theme/theme2.xml" ContentType="application/vnd.openxmlformats-officedocument.theme+xml"/>
  <Override PartName="/ppt/media/image7.jpeg" ContentType="image/jpeg"/>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media/image8.jpeg" ContentType="image/jpeg"/>
  <Override PartName="/ppt/media/image9.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Futura"/>
        <a:ea typeface="Futura"/>
        <a:cs typeface="Futura"/>
        <a:sym typeface="Futura"/>
      </a:defRPr>
    </a:lvl1pPr>
    <a:lvl2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Futura"/>
        <a:ea typeface="Futura"/>
        <a:cs typeface="Futura"/>
        <a:sym typeface="Futura"/>
      </a:defRPr>
    </a:lvl2pPr>
    <a:lvl3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Futura"/>
        <a:ea typeface="Futura"/>
        <a:cs typeface="Futura"/>
        <a:sym typeface="Futura"/>
      </a:defRPr>
    </a:lvl3pPr>
    <a:lvl4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Futura"/>
        <a:ea typeface="Futura"/>
        <a:cs typeface="Futura"/>
        <a:sym typeface="Futura"/>
      </a:defRPr>
    </a:lvl4pPr>
    <a:lvl5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Futura"/>
        <a:ea typeface="Futura"/>
        <a:cs typeface="Futura"/>
        <a:sym typeface="Futura"/>
      </a:defRPr>
    </a:lvl5pPr>
    <a:lvl6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Futura"/>
        <a:ea typeface="Futura"/>
        <a:cs typeface="Futura"/>
        <a:sym typeface="Futura"/>
      </a:defRPr>
    </a:lvl6pPr>
    <a:lvl7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Futura"/>
        <a:ea typeface="Futura"/>
        <a:cs typeface="Futura"/>
        <a:sym typeface="Futura"/>
      </a:defRPr>
    </a:lvl7pPr>
    <a:lvl8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Futura"/>
        <a:ea typeface="Futura"/>
        <a:cs typeface="Futura"/>
        <a:sym typeface="Futura"/>
      </a:defRPr>
    </a:lvl8pPr>
    <a:lvl9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Futura"/>
        <a:ea typeface="Futura"/>
        <a:cs typeface="Futura"/>
        <a:sym typeface="Futur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Futura"/>
          <a:ea typeface="Futura"/>
          <a:cs typeface="Futura"/>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b="def" i="def"/>
      <a:tcStyle>
        <a:tcBdr/>
        <a:fill>
          <a:solidFill>
            <a:srgbClr val="ABCCC2">
              <a:alpha val="17000"/>
            </a:srgbClr>
          </a:solidFill>
        </a:fill>
      </a:tcStyle>
    </a:band2H>
    <a:firstCol>
      <a:tcTxStyle b="on" i="off">
        <a:font>
          <a:latin typeface="Futura"/>
          <a:ea typeface="Futura"/>
          <a:cs typeface="Futura"/>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Futura"/>
          <a:ea typeface="Futura"/>
          <a:cs typeface="Futura"/>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Futura"/>
          <a:ea typeface="Futura"/>
          <a:cs typeface="Futura"/>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Futura"/>
          <a:ea typeface="Futura"/>
          <a:cs typeface="Futura"/>
        </a:font>
        <a:srgbClr val="5B5854"/>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rgbClr val="D4DAE0"/>
          </a:solidFill>
        </a:fill>
      </a:tcStyle>
    </a:wholeTbl>
    <a:band2H>
      <a:tcTxStyle b="def" i="def"/>
      <a:tcStyle>
        <a:tcBdr/>
        <a:fill>
          <a:solidFill>
            <a:srgbClr val="EBEDF0"/>
          </a:solidFill>
        </a:fill>
      </a:tcStyle>
    </a:band2H>
    <a:firstCol>
      <a:tcTxStyle b="on" i="off">
        <a:font>
          <a:latin typeface="Futura"/>
          <a:ea typeface="Futura"/>
          <a:cs typeface="Futura"/>
        </a:font>
        <a:srgbClr val="072B5B"/>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chemeClr val="accent1"/>
          </a:solidFill>
        </a:fill>
      </a:tcStyle>
    </a:firstCol>
    <a:lastRow>
      <a:tcTxStyle b="on" i="off">
        <a:font>
          <a:latin typeface="Futura"/>
          <a:ea typeface="Futura"/>
          <a:cs typeface="Futura"/>
        </a:font>
        <a:srgbClr val="072B5B"/>
      </a:tcTxStyle>
      <a:tcStyle>
        <a:tcBdr>
          <a:left>
            <a:ln w="12700" cap="flat">
              <a:solidFill>
                <a:srgbClr val="072B5B"/>
              </a:solidFill>
              <a:prstDash val="solid"/>
              <a:round/>
            </a:ln>
          </a:left>
          <a:right>
            <a:ln w="12700" cap="flat">
              <a:solidFill>
                <a:srgbClr val="072B5B"/>
              </a:solidFill>
              <a:prstDash val="solid"/>
              <a:round/>
            </a:ln>
          </a:right>
          <a:top>
            <a:ln w="381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chemeClr val="accent1"/>
          </a:solidFill>
        </a:fill>
      </a:tcStyle>
    </a:lastRow>
    <a:firstRow>
      <a:tcTxStyle b="on" i="off">
        <a:font>
          <a:latin typeface="Futura"/>
          <a:ea typeface="Futura"/>
          <a:cs typeface="Futura"/>
        </a:font>
        <a:srgbClr val="072B5B"/>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381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chemeClr val="accent1"/>
          </a:solidFill>
        </a:fill>
      </a:tcStyle>
    </a:firstRow>
  </a:tblStyle>
  <a:tblStyle styleId="{EEE7283C-3CF3-47DC-8721-378D4A62B228}" styleName="">
    <a:tblBg/>
    <a:wholeTbl>
      <a:tcTxStyle b="off" i="off">
        <a:font>
          <a:latin typeface="Futura"/>
          <a:ea typeface="Futura"/>
          <a:cs typeface="Futura"/>
        </a:font>
        <a:srgbClr val="5B5854"/>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rgbClr val="DDE0D3"/>
          </a:solidFill>
        </a:fill>
      </a:tcStyle>
    </a:wholeTbl>
    <a:band2H>
      <a:tcTxStyle b="def" i="def"/>
      <a:tcStyle>
        <a:tcBdr/>
        <a:fill>
          <a:solidFill>
            <a:srgbClr val="EFF0EA"/>
          </a:solidFill>
        </a:fill>
      </a:tcStyle>
    </a:band2H>
    <a:firstCol>
      <a:tcTxStyle b="on" i="off">
        <a:font>
          <a:latin typeface="Futura"/>
          <a:ea typeface="Futura"/>
          <a:cs typeface="Futura"/>
        </a:font>
        <a:srgbClr val="072B5B"/>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chemeClr val="accent3"/>
          </a:solidFill>
        </a:fill>
      </a:tcStyle>
    </a:firstCol>
    <a:lastRow>
      <a:tcTxStyle b="on" i="off">
        <a:font>
          <a:latin typeface="Futura"/>
          <a:ea typeface="Futura"/>
          <a:cs typeface="Futura"/>
        </a:font>
        <a:srgbClr val="072B5B"/>
      </a:tcTxStyle>
      <a:tcStyle>
        <a:tcBdr>
          <a:left>
            <a:ln w="12700" cap="flat">
              <a:solidFill>
                <a:srgbClr val="072B5B"/>
              </a:solidFill>
              <a:prstDash val="solid"/>
              <a:round/>
            </a:ln>
          </a:left>
          <a:right>
            <a:ln w="12700" cap="flat">
              <a:solidFill>
                <a:srgbClr val="072B5B"/>
              </a:solidFill>
              <a:prstDash val="solid"/>
              <a:round/>
            </a:ln>
          </a:right>
          <a:top>
            <a:ln w="381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chemeClr val="accent3"/>
          </a:solidFill>
        </a:fill>
      </a:tcStyle>
    </a:lastRow>
    <a:firstRow>
      <a:tcTxStyle b="on" i="off">
        <a:font>
          <a:latin typeface="Futura"/>
          <a:ea typeface="Futura"/>
          <a:cs typeface="Futura"/>
        </a:font>
        <a:srgbClr val="072B5B"/>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381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chemeClr val="accent3"/>
          </a:solidFill>
        </a:fill>
      </a:tcStyle>
    </a:firstRow>
  </a:tblStyle>
  <a:tblStyle styleId="{CF821DB8-F4EB-4A41-A1BA-3FCAFE7338EE}" styleName="">
    <a:tblBg/>
    <a:wholeTbl>
      <a:tcTxStyle b="off" i="off">
        <a:font>
          <a:latin typeface="Futura"/>
          <a:ea typeface="Futura"/>
          <a:cs typeface="Futura"/>
        </a:font>
        <a:srgbClr val="5B5854"/>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rgbClr val="D8D6DD"/>
          </a:solidFill>
        </a:fill>
      </a:tcStyle>
    </a:wholeTbl>
    <a:band2H>
      <a:tcTxStyle b="def" i="def"/>
      <a:tcStyle>
        <a:tcBdr/>
        <a:fill>
          <a:solidFill>
            <a:srgbClr val="ECECEF"/>
          </a:solidFill>
        </a:fill>
      </a:tcStyle>
    </a:band2H>
    <a:firstCol>
      <a:tcTxStyle b="on" i="off">
        <a:font>
          <a:latin typeface="Futura"/>
          <a:ea typeface="Futura"/>
          <a:cs typeface="Futura"/>
        </a:font>
        <a:srgbClr val="072B5B"/>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chemeClr val="accent6"/>
          </a:solidFill>
        </a:fill>
      </a:tcStyle>
    </a:firstCol>
    <a:lastRow>
      <a:tcTxStyle b="on" i="off">
        <a:font>
          <a:latin typeface="Futura"/>
          <a:ea typeface="Futura"/>
          <a:cs typeface="Futura"/>
        </a:font>
        <a:srgbClr val="072B5B"/>
      </a:tcTxStyle>
      <a:tcStyle>
        <a:tcBdr>
          <a:left>
            <a:ln w="12700" cap="flat">
              <a:solidFill>
                <a:srgbClr val="072B5B"/>
              </a:solidFill>
              <a:prstDash val="solid"/>
              <a:round/>
            </a:ln>
          </a:left>
          <a:right>
            <a:ln w="12700" cap="flat">
              <a:solidFill>
                <a:srgbClr val="072B5B"/>
              </a:solidFill>
              <a:prstDash val="solid"/>
              <a:round/>
            </a:ln>
          </a:right>
          <a:top>
            <a:ln w="381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chemeClr val="accent6"/>
          </a:solidFill>
        </a:fill>
      </a:tcStyle>
    </a:lastRow>
    <a:firstRow>
      <a:tcTxStyle b="on" i="off">
        <a:font>
          <a:latin typeface="Futura"/>
          <a:ea typeface="Futura"/>
          <a:cs typeface="Futura"/>
        </a:font>
        <a:srgbClr val="072B5B"/>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381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chemeClr val="accent6"/>
          </a:solidFill>
        </a:fill>
      </a:tcStyle>
    </a:firstRow>
  </a:tblStyle>
  <a:tblStyle styleId="{33BA23B1-9221-436E-865A-0063620EA4FD}" styleName="">
    <a:tblBg/>
    <a:wholeTbl>
      <a:tcTxStyle b="off" i="off">
        <a:font>
          <a:latin typeface="Futura"/>
          <a:ea typeface="Futura"/>
          <a:cs typeface="Futura"/>
        </a:font>
        <a:srgbClr val="5B5854"/>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b="def" i="def"/>
      <a:tcStyle>
        <a:tcBdr/>
        <a:fill>
          <a:solidFill>
            <a:srgbClr val="072B5B"/>
          </a:solidFill>
        </a:fill>
      </a:tcStyle>
    </a:band2H>
    <a:firstCol>
      <a:tcTxStyle b="on" i="off">
        <a:font>
          <a:latin typeface="Futura"/>
          <a:ea typeface="Futura"/>
          <a:cs typeface="Futura"/>
        </a:font>
        <a:srgbClr val="072B5B"/>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Futura"/>
          <a:ea typeface="Futura"/>
          <a:cs typeface="Futura"/>
        </a:font>
        <a:srgbClr val="5B5854"/>
      </a:tcTxStyle>
      <a:tcStyle>
        <a:tcBdr>
          <a:left>
            <a:ln w="12700" cap="flat">
              <a:noFill/>
              <a:miter lim="400000"/>
            </a:ln>
          </a:left>
          <a:right>
            <a:ln w="12700" cap="flat">
              <a:noFill/>
              <a:miter lim="400000"/>
            </a:ln>
          </a:right>
          <a:top>
            <a:ln w="50800" cap="flat">
              <a:solidFill>
                <a:srgbClr val="5B5854"/>
              </a:solidFill>
              <a:prstDash val="solid"/>
              <a:round/>
            </a:ln>
          </a:top>
          <a:bottom>
            <a:ln w="25400" cap="flat">
              <a:solidFill>
                <a:srgbClr val="5B5854"/>
              </a:solidFill>
              <a:prstDash val="solid"/>
              <a:round/>
            </a:ln>
          </a:bottom>
          <a:insideH>
            <a:ln w="12700" cap="flat">
              <a:noFill/>
              <a:miter lim="400000"/>
            </a:ln>
          </a:insideH>
          <a:insideV>
            <a:ln w="12700" cap="flat">
              <a:noFill/>
              <a:miter lim="400000"/>
            </a:ln>
          </a:insideV>
        </a:tcBdr>
        <a:fill>
          <a:solidFill>
            <a:srgbClr val="072B5B"/>
          </a:solidFill>
        </a:fill>
      </a:tcStyle>
    </a:lastRow>
    <a:firstRow>
      <a:tcTxStyle b="on" i="off">
        <a:font>
          <a:latin typeface="Futura"/>
          <a:ea typeface="Futura"/>
          <a:cs typeface="Futura"/>
        </a:font>
        <a:srgbClr val="072B5B"/>
      </a:tcTxStyle>
      <a:tcStyle>
        <a:tcBdr>
          <a:left>
            <a:ln w="12700" cap="flat">
              <a:noFill/>
              <a:miter lim="400000"/>
            </a:ln>
          </a:left>
          <a:right>
            <a:ln w="12700" cap="flat">
              <a:noFill/>
              <a:miter lim="400000"/>
            </a:ln>
          </a:right>
          <a:top>
            <a:ln w="25400" cap="flat">
              <a:solidFill>
                <a:srgbClr val="5B5854"/>
              </a:solidFill>
              <a:prstDash val="solid"/>
              <a:round/>
            </a:ln>
          </a:top>
          <a:bottom>
            <a:ln w="25400" cap="flat">
              <a:solidFill>
                <a:srgbClr val="5B5854"/>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
          <a:latin typeface="Futura"/>
          <a:ea typeface="Futura"/>
          <a:cs typeface="Futura"/>
        </a:font>
        <a:srgbClr val="5B5854"/>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rgbClr val="D0D0CF"/>
          </a:solidFill>
        </a:fill>
      </a:tcStyle>
    </a:wholeTbl>
    <a:band2H>
      <a:tcTxStyle b="def" i="def"/>
      <a:tcStyle>
        <a:tcBdr/>
        <a:fill>
          <a:solidFill>
            <a:srgbClr val="E9E9E9"/>
          </a:solidFill>
        </a:fill>
      </a:tcStyle>
    </a:band2H>
    <a:firstCol>
      <a:tcTxStyle b="on" i="off">
        <a:font>
          <a:latin typeface="Futura"/>
          <a:ea typeface="Futura"/>
          <a:cs typeface="Futura"/>
        </a:font>
        <a:srgbClr val="072B5B"/>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rgbClr val="5B5854"/>
          </a:solidFill>
        </a:fill>
      </a:tcStyle>
    </a:firstCol>
    <a:lastRow>
      <a:tcTxStyle b="on" i="off">
        <a:font>
          <a:latin typeface="Futura"/>
          <a:ea typeface="Futura"/>
          <a:cs typeface="Futura"/>
        </a:font>
        <a:srgbClr val="072B5B"/>
      </a:tcTxStyle>
      <a:tcStyle>
        <a:tcBdr>
          <a:left>
            <a:ln w="12700" cap="flat">
              <a:solidFill>
                <a:srgbClr val="072B5B"/>
              </a:solidFill>
              <a:prstDash val="solid"/>
              <a:round/>
            </a:ln>
          </a:left>
          <a:right>
            <a:ln w="12700" cap="flat">
              <a:solidFill>
                <a:srgbClr val="072B5B"/>
              </a:solidFill>
              <a:prstDash val="solid"/>
              <a:round/>
            </a:ln>
          </a:right>
          <a:top>
            <a:ln w="381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rgbClr val="5B5854"/>
          </a:solidFill>
        </a:fill>
      </a:tcStyle>
    </a:lastRow>
    <a:firstRow>
      <a:tcTxStyle b="on" i="off">
        <a:font>
          <a:latin typeface="Futura"/>
          <a:ea typeface="Futura"/>
          <a:cs typeface="Futura"/>
        </a:font>
        <a:srgbClr val="072B5B"/>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381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rgbClr val="5B585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s>

</file>

<file path=ppt/charts/_rels/chart1.xml.rels><?xml version="1.0" encoding="UTF-8" standalone="yes"?><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Relationships xmlns="http://schemas.openxmlformats.org/package/2006/relationships"><Relationship Id="rId1" Type="http://schemas.openxmlformats.org/officeDocument/2006/relationships/package" Target="../embeddings/Microsoft_Excel_Sheet3.xlsx"/></Relationships>

</file>

<file path=ppt/charts/_rels/chart4.xml.rels><?xml version="1.0" encoding="UTF-8" standalone="yes"?><Relationships xmlns="http://schemas.openxmlformats.org/package/2006/relationships"><Relationship Id="rId1" Type="http://schemas.openxmlformats.org/officeDocument/2006/relationships/package" Target="../embeddings/Microsoft_Excel_Sheet4.xlsx"/></Relationships>

</file>

<file path=ppt/charts/_rels/chart5.xml.rels><?xml version="1.0" encoding="UTF-8" standalone="yes"?><Relationships xmlns="http://schemas.openxmlformats.org/package/2006/relationships"><Relationship Id="rId1" Type="http://schemas.openxmlformats.org/officeDocument/2006/relationships/package" Target="../embeddings/Microsoft_Excel_Sheet5.xlsx"/></Relationships>

</file>

<file path=ppt/charts/_rels/chart6.xml.rels><?xml version="1.0" encoding="UTF-8" standalone="yes"?><Relationships xmlns="http://schemas.openxmlformats.org/package/2006/relationships"><Relationship Id="rId1" Type="http://schemas.openxmlformats.org/officeDocument/2006/relationships/package" Target="../embeddings/Microsoft_Excel_Sheet6.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102582"/>
          <c:y val="0.150582"/>
          <c:w val="0.892418"/>
          <c:h val="0.775496"/>
        </c:manualLayout>
      </c:layout>
      <c:barChart>
        <c:barDir val="col"/>
        <c:grouping val="clustered"/>
        <c:varyColors val="0"/>
        <c:ser>
          <c:idx val="0"/>
          <c:order val="0"/>
          <c:tx>
            <c:strRef>
              <c:f>Sheet1!$A$2</c:f>
              <c:strCache>
                <c:ptCount val="1"/>
                <c:pt idx="0">
                  <c:v>Discounted Income (M.USD)</c:v>
                </c:pt>
              </c:strCache>
            </c:strRef>
          </c:tx>
          <c:spPr>
            <a:solidFill>
              <a:srgbClr val="789F46">
                <a:alpha val="70000"/>
              </a:srgbClr>
            </a:solidFill>
            <a:ln w="12700" cap="flat">
              <a:noFill/>
              <a:miter lim="400000"/>
            </a:ln>
            <a:effectLst/>
          </c:spPr>
          <c:invertIfNegative val="0"/>
          <c:dLbls>
            <c:numFmt formatCode="0.##" sourceLinked="0"/>
            <c:txPr>
              <a:bodyPr/>
              <a:lstStyle/>
              <a:p>
                <a:pPr>
                  <a:defRPr b="0" i="0" strike="noStrike" sz="1000" u="none">
                    <a:solidFill>
                      <a:srgbClr val="5B5854"/>
                    </a:solidFill>
                    <a:latin typeface="Futura"/>
                  </a:defRPr>
                </a:pPr>
              </a:p>
            </c:txPr>
            <c:dLblPos val="outEnd"/>
            <c:showLegendKey val="0"/>
            <c:showVal val="0"/>
            <c:showCatName val="0"/>
            <c:showSerName val="0"/>
            <c:showPercent val="0"/>
            <c:showBubbleSize val="0"/>
            <c:showLeaderLines val="0"/>
          </c:dLbls>
          <c:cat>
            <c:strRef>
              <c:f>Sheet1!$B$1:$Q$1</c:f>
              <c:strCache>
                <c:ptCount val="1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strCache>
            </c:strRef>
          </c:cat>
          <c:val>
            <c:numRef>
              <c:f>Sheet1!$B$2:$Q$2</c:f>
              <c:numCache>
                <c:ptCount val="16"/>
                <c:pt idx="0">
                  <c:v>0.000000</c:v>
                </c:pt>
                <c:pt idx="1">
                  <c:v>0.000000</c:v>
                </c:pt>
                <c:pt idx="2">
                  <c:v>0.000000</c:v>
                </c:pt>
                <c:pt idx="3">
                  <c:v>0.000000</c:v>
                </c:pt>
                <c:pt idx="4">
                  <c:v>0.000000</c:v>
                </c:pt>
                <c:pt idx="5">
                  <c:v>0.000000</c:v>
                </c:pt>
                <c:pt idx="6">
                  <c:v>0.000000</c:v>
                </c:pt>
                <c:pt idx="7">
                  <c:v>0.000000</c:v>
                </c:pt>
                <c:pt idx="8">
                  <c:v>0.000000</c:v>
                </c:pt>
                <c:pt idx="9">
                  <c:v>0.000000</c:v>
                </c:pt>
                <c:pt idx="10">
                  <c:v>2.092071</c:v>
                </c:pt>
                <c:pt idx="11">
                  <c:v>1.882864</c:v>
                </c:pt>
                <c:pt idx="12">
                  <c:v>1.694577</c:v>
                </c:pt>
                <c:pt idx="13">
                  <c:v>1.525119</c:v>
                </c:pt>
                <c:pt idx="14">
                  <c:v>1.372608</c:v>
                </c:pt>
                <c:pt idx="15">
                  <c:v>0.000000</c:v>
                </c:pt>
              </c:numCache>
            </c:numRef>
          </c:val>
        </c:ser>
        <c:ser>
          <c:idx val="1"/>
          <c:order val="1"/>
          <c:tx>
            <c:strRef>
              <c:f>Sheet1!$A$3</c:f>
              <c:strCache>
                <c:ptCount val="1"/>
                <c:pt idx="0">
                  <c:v>Discounted Total Expenditure (M.USD)</c:v>
                </c:pt>
              </c:strCache>
            </c:strRef>
          </c:tx>
          <c:spPr>
            <a:solidFill>
              <a:srgbClr val="CDB24E">
                <a:alpha val="70000"/>
              </a:srgbClr>
            </a:solidFill>
            <a:ln w="12700" cap="flat">
              <a:noFill/>
              <a:miter lim="400000"/>
            </a:ln>
            <a:effectLst/>
          </c:spPr>
          <c:invertIfNegative val="0"/>
          <c:dLbls>
            <c:numFmt formatCode="0.####" sourceLinked="0"/>
            <c:txPr>
              <a:bodyPr/>
              <a:lstStyle/>
              <a:p>
                <a:pPr>
                  <a:defRPr b="0" i="0" strike="noStrike" sz="1000" u="none">
                    <a:solidFill>
                      <a:srgbClr val="5B5854"/>
                    </a:solidFill>
                    <a:latin typeface="Futura"/>
                  </a:defRPr>
                </a:pPr>
              </a:p>
            </c:txPr>
            <c:dLblPos val="outEnd"/>
            <c:showLegendKey val="0"/>
            <c:showVal val="0"/>
            <c:showCatName val="0"/>
            <c:showSerName val="0"/>
            <c:showPercent val="0"/>
            <c:showBubbleSize val="0"/>
            <c:showLeaderLines val="0"/>
          </c:dLbls>
          <c:cat>
            <c:strRef>
              <c:f>Sheet1!$B$1:$Q$1</c:f>
              <c:strCache>
                <c:ptCount val="1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strCache>
            </c:strRef>
          </c:cat>
          <c:val>
            <c:numRef>
              <c:f>Sheet1!$B$3:$Q$3</c:f>
              <c:numCache>
                <c:ptCount val="16"/>
                <c:pt idx="0">
                  <c:v>-10400.000000</c:v>
                </c:pt>
                <c:pt idx="1">
                  <c:v>-2236.221000</c:v>
                </c:pt>
                <c:pt idx="2">
                  <c:v>-2012.598900</c:v>
                </c:pt>
                <c:pt idx="3">
                  <c:v>-1811.339010</c:v>
                </c:pt>
                <c:pt idx="4">
                  <c:v>-1630.205109</c:v>
                </c:pt>
                <c:pt idx="5">
                  <c:v>-1467.184598</c:v>
                </c:pt>
                <c:pt idx="6">
                  <c:v>-9.534052</c:v>
                </c:pt>
                <c:pt idx="7">
                  <c:v>-8.580646</c:v>
                </c:pt>
                <c:pt idx="8">
                  <c:v>-7.722582</c:v>
                </c:pt>
                <c:pt idx="9">
                  <c:v>-6.950324</c:v>
                </c:pt>
                <c:pt idx="10">
                  <c:v>-6.359895</c:v>
                </c:pt>
                <c:pt idx="11">
                  <c:v>-5.723905</c:v>
                </c:pt>
                <c:pt idx="12">
                  <c:v>-5.151515</c:v>
                </c:pt>
                <c:pt idx="13">
                  <c:v>-4.636363</c:v>
                </c:pt>
                <c:pt idx="14">
                  <c:v>-4.172727</c:v>
                </c:pt>
                <c:pt idx="15">
                  <c:v>-3.693687</c:v>
                </c:pt>
              </c:numCache>
            </c:numRef>
          </c:val>
        </c:ser>
        <c:gapWidth val="40"/>
        <c:overlap val="-10"/>
        <c:axId val="2094734552"/>
        <c:axId val="2094734553"/>
      </c:barChart>
      <c:lineChart>
        <c:grouping val="standard"/>
        <c:varyColors val="0"/>
        <c:ser>
          <c:idx val="2"/>
          <c:order val="2"/>
          <c:tx>
            <c:strRef>
              <c:f>Sheet1!$A$4</c:f>
              <c:strCache>
                <c:ptCount val="1"/>
                <c:pt idx="0">
                  <c:v>Discounted Cumulative Cash Flow (M.USD)</c:v>
                </c:pt>
              </c:strCache>
            </c:strRef>
          </c:tx>
          <c:spPr>
            <a:solidFill>
              <a:srgbClr val="FFFFFF"/>
            </a:solidFill>
            <a:ln w="50800" cap="flat">
              <a:solidFill>
                <a:srgbClr val="5C7CA1">
                  <a:alpha val="70000"/>
                </a:srgbClr>
              </a:solidFill>
              <a:prstDash val="solid"/>
              <a:miter lim="400000"/>
            </a:ln>
            <a:effectLst/>
          </c:spPr>
          <c:marker>
            <c:symbol val="circle"/>
            <c:size val="6"/>
            <c:spPr>
              <a:solidFill>
                <a:srgbClr val="FFFFFF"/>
              </a:solidFill>
              <a:ln w="50800" cap="flat">
                <a:solidFill>
                  <a:srgbClr val="5C7CA1">
                    <a:alpha val="70000"/>
                  </a:srgbClr>
                </a:solidFill>
                <a:prstDash val="solid"/>
                <a:miter lim="400000"/>
              </a:ln>
              <a:effectLst/>
            </c:spPr>
          </c:marker>
          <c:dLbls>
            <c:numFmt formatCode="0.####" sourceLinked="0"/>
            <c:txPr>
              <a:bodyPr/>
              <a:lstStyle/>
              <a:p>
                <a:pPr>
                  <a:defRPr b="0" i="0" strike="noStrike" sz="1000" u="none">
                    <a:solidFill>
                      <a:srgbClr val="5B5854"/>
                    </a:solidFill>
                    <a:latin typeface="Futura"/>
                  </a:defRPr>
                </a:pPr>
              </a:p>
            </c:txPr>
            <c:dLblPos val="t"/>
            <c:showLegendKey val="0"/>
            <c:showVal val="0"/>
            <c:showCatName val="0"/>
            <c:showSerName val="0"/>
            <c:showPercent val="0"/>
            <c:showBubbleSize val="0"/>
            <c:showLeaderLines val="0"/>
          </c:dLbls>
          <c:cat>
            <c:strRef>
              <c:f>Sheet1!$B$1:$Q$1</c:f>
              <c:strCache>
                <c:ptCount val="1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strCache>
            </c:strRef>
          </c:cat>
          <c:val>
            <c:numRef>
              <c:f>Sheet1!$B$4:$Q$4</c:f>
              <c:numCache>
                <c:ptCount val="16"/>
                <c:pt idx="0">
                  <c:v>-10400.000000</c:v>
                </c:pt>
                <c:pt idx="1">
                  <c:v>-11596.221000</c:v>
                </c:pt>
                <c:pt idx="2">
                  <c:v>-12449.197800</c:v>
                </c:pt>
                <c:pt idx="3">
                  <c:v>-13015.617030</c:v>
                </c:pt>
                <c:pt idx="4">
                  <c:v>-13344.260436</c:v>
                </c:pt>
                <c:pt idx="5">
                  <c:v>-13477.018991</c:v>
                </c:pt>
                <c:pt idx="6">
                  <c:v>-12138.851143</c:v>
                </c:pt>
                <c:pt idx="7">
                  <c:v>-10933.546675</c:v>
                </c:pt>
                <c:pt idx="8">
                  <c:v>-9847.914589</c:v>
                </c:pt>
                <c:pt idx="9">
                  <c:v>-8870.073454</c:v>
                </c:pt>
                <c:pt idx="10">
                  <c:v>-7987.333933</c:v>
                </c:pt>
                <c:pt idx="11">
                  <c:v>-7192.441581</c:v>
                </c:pt>
                <c:pt idx="12">
                  <c:v>-6476.654361</c:v>
                </c:pt>
                <c:pt idx="13">
                  <c:v>-5832.100168</c:v>
                </c:pt>
                <c:pt idx="14">
                  <c:v>-5251.690271</c:v>
                </c:pt>
                <c:pt idx="15">
                  <c:v>-4730.214931</c:v>
                </c:pt>
              </c:numCache>
            </c:numRef>
          </c:val>
          <c:smooth val="0"/>
        </c:ser>
        <c:marker val="1"/>
        <c:axId val="2094734552"/>
        <c:axId val="2094734553"/>
      </c:lineChart>
      <c:catAx>
        <c:axId val="2094734552"/>
        <c:scaling>
          <c:orientation val="minMax"/>
        </c:scaling>
        <c:delete val="0"/>
        <c:axPos val="b"/>
        <c:numFmt formatCode="0.0" sourceLinked="0"/>
        <c:majorTickMark val="none"/>
        <c:minorTickMark val="none"/>
        <c:tickLblPos val="low"/>
        <c:spPr>
          <a:ln w="12700" cap="flat">
            <a:solidFill>
              <a:srgbClr val="000000"/>
            </a:solidFill>
            <a:prstDash val="solid"/>
            <a:miter lim="400000"/>
          </a:ln>
        </c:spPr>
        <c:txPr>
          <a:bodyPr rot="0"/>
          <a:lstStyle/>
          <a:p>
            <a:pPr>
              <a:defRPr b="0" i="0" strike="noStrike" sz="1000" u="none">
                <a:solidFill>
                  <a:srgbClr val="000000"/>
                </a:solidFill>
                <a:latin typeface="Helvetica"/>
              </a:defRPr>
            </a:pPr>
          </a:p>
        </c:txPr>
        <c:crossAx val="2094734553"/>
        <c:crosses val="autoZero"/>
        <c:auto val="1"/>
        <c:lblAlgn val="ctr"/>
        <c:noMultiLvlLbl val="1"/>
      </c:catAx>
      <c:valAx>
        <c:axId val="2094734553"/>
        <c:scaling>
          <c:orientation val="minMax"/>
        </c:scaling>
        <c:delete val="0"/>
        <c:axPos val="l"/>
        <c:majorGridlines>
          <c:spPr>
            <a:ln w="12700" cap="flat">
              <a:solidFill>
                <a:srgbClr val="B8B8B8"/>
              </a:solidFill>
              <a:prstDash val="solid"/>
              <a:miter lim="400000"/>
            </a:ln>
          </c:spPr>
        </c:majorGridlines>
        <c:numFmt formatCode="0.0" sourceLinked="0"/>
        <c:majorTickMark val="none"/>
        <c:minorTickMark val="none"/>
        <c:tickLblPos val="nextTo"/>
        <c:spPr>
          <a:ln w="12700" cap="flat">
            <a:noFill/>
            <a:prstDash val="solid"/>
            <a:miter lim="400000"/>
          </a:ln>
        </c:spPr>
        <c:txPr>
          <a:bodyPr rot="0"/>
          <a:lstStyle/>
          <a:p>
            <a:pPr>
              <a:defRPr b="0" i="0" strike="noStrike" sz="1000" u="none">
                <a:solidFill>
                  <a:srgbClr val="000000"/>
                </a:solidFill>
                <a:latin typeface="Helvetica"/>
              </a:defRPr>
            </a:pPr>
          </a:p>
        </c:txPr>
        <c:crossAx val="2094734552"/>
        <c:crosses val="autoZero"/>
        <c:crossBetween val="between"/>
        <c:majorUnit val="4375"/>
        <c:minorUnit val="2187.5"/>
      </c:valAx>
      <c:spPr>
        <a:noFill/>
        <a:ln w="12700" cap="flat">
          <a:noFill/>
          <a:miter lim="400000"/>
        </a:ln>
        <a:effectLst/>
      </c:spPr>
    </c:plotArea>
    <c:legend>
      <c:legendPos val="t"/>
      <c:layout>
        <c:manualLayout>
          <c:xMode val="edge"/>
          <c:yMode val="edge"/>
          <c:x val="0.0789852"/>
          <c:y val="0"/>
          <c:w val="0.91627"/>
          <c:h val="0.120105"/>
        </c:manualLayout>
      </c:layout>
      <c:overlay val="1"/>
      <c:spPr>
        <a:noFill/>
        <a:ln w="12700" cap="flat">
          <a:noFill/>
          <a:miter lim="400000"/>
        </a:ln>
        <a:effectLst/>
      </c:spPr>
      <c:txPr>
        <a:bodyPr rot="0"/>
        <a:lstStyle/>
        <a:p>
          <a:pPr>
            <a:defRPr b="0" i="0" strike="noStrike" sz="1000" u="none">
              <a:solidFill>
                <a:srgbClr val="000000"/>
              </a:solidFill>
              <a:latin typeface="Helvetica"/>
            </a:defRPr>
          </a:pPr>
        </a:p>
      </c:txPr>
    </c:legend>
    <c:plotVisOnly val="1"/>
    <c:dispBlanksAs val="gap"/>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788419"/>
          <c:y val="0.12078"/>
          <c:w val="0.916158"/>
          <c:h val="0.817455"/>
        </c:manualLayout>
      </c:layout>
      <c:barChart>
        <c:barDir val="col"/>
        <c:grouping val="clustered"/>
        <c:varyColors val="0"/>
        <c:ser>
          <c:idx val="0"/>
          <c:order val="0"/>
          <c:tx>
            <c:strRef>
              <c:f>Sheet1!$A$2</c:f>
              <c:strCache>
                <c:ptCount val="1"/>
                <c:pt idx="0">
                  <c:v>Discounted Income (M.USD)</c:v>
                </c:pt>
              </c:strCache>
            </c:strRef>
          </c:tx>
          <c:spPr>
            <a:solidFill>
              <a:srgbClr val="789F46">
                <a:alpha val="70000"/>
              </a:srgbClr>
            </a:solidFill>
            <a:ln w="12700" cap="flat">
              <a:noFill/>
              <a:miter lim="400000"/>
            </a:ln>
            <a:effectLst/>
          </c:spPr>
          <c:invertIfNegative val="0"/>
          <c:dLbls>
            <c:numFmt formatCode="0.##" sourceLinked="0"/>
            <c:txPr>
              <a:bodyPr/>
              <a:lstStyle/>
              <a:p>
                <a:pPr>
                  <a:defRPr b="0" i="0" strike="noStrike" sz="1000" u="none">
                    <a:solidFill>
                      <a:srgbClr val="5B5854"/>
                    </a:solidFill>
                    <a:latin typeface="Futura"/>
                  </a:defRPr>
                </a:pPr>
              </a:p>
            </c:txPr>
            <c:dLblPos val="outEnd"/>
            <c:showLegendKey val="0"/>
            <c:showVal val="0"/>
            <c:showCatName val="0"/>
            <c:showSerName val="0"/>
            <c:showPercent val="0"/>
            <c:showBubbleSize val="0"/>
            <c:showLeaderLines val="0"/>
          </c:dLbls>
          <c:cat>
            <c:strRef>
              <c:f>Sheet1!$B$1:$Q$1</c:f>
              <c:strCache>
                <c:ptCount val="1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strCache>
            </c:strRef>
          </c:cat>
          <c:val>
            <c:numRef>
              <c:f>Sheet1!$B$2:$Q$2</c:f>
              <c:numCache>
                <c:ptCount val="16"/>
                <c:pt idx="0">
                  <c:v>0.000000</c:v>
                </c:pt>
                <c:pt idx="1">
                  <c:v>0.000000</c:v>
                </c:pt>
                <c:pt idx="2">
                  <c:v>0.000000</c:v>
                </c:pt>
                <c:pt idx="3">
                  <c:v>0.000000</c:v>
                </c:pt>
                <c:pt idx="4">
                  <c:v>0.000000</c:v>
                </c:pt>
                <c:pt idx="5">
                  <c:v>0.000000</c:v>
                </c:pt>
                <c:pt idx="6">
                  <c:v>0.000000</c:v>
                </c:pt>
                <c:pt idx="7">
                  <c:v>0.000000</c:v>
                </c:pt>
                <c:pt idx="8">
                  <c:v>0.000000</c:v>
                </c:pt>
                <c:pt idx="9">
                  <c:v>0.000000</c:v>
                </c:pt>
                <c:pt idx="10">
                  <c:v>209.207064</c:v>
                </c:pt>
                <c:pt idx="11">
                  <c:v>188.286358</c:v>
                </c:pt>
                <c:pt idx="12">
                  <c:v>169.457722</c:v>
                </c:pt>
                <c:pt idx="13">
                  <c:v>152.511950</c:v>
                </c:pt>
                <c:pt idx="14">
                  <c:v>137.260755</c:v>
                </c:pt>
                <c:pt idx="15">
                  <c:v>0.000000</c:v>
                </c:pt>
              </c:numCache>
            </c:numRef>
          </c:val>
        </c:ser>
        <c:ser>
          <c:idx val="1"/>
          <c:order val="1"/>
          <c:tx>
            <c:strRef>
              <c:f>Sheet1!$A$3</c:f>
              <c:strCache>
                <c:ptCount val="1"/>
                <c:pt idx="0">
                  <c:v>Discounted Total Expenditure (M.USD)</c:v>
                </c:pt>
              </c:strCache>
            </c:strRef>
          </c:tx>
          <c:spPr>
            <a:solidFill>
              <a:srgbClr val="CDB24E">
                <a:alpha val="70000"/>
              </a:srgbClr>
            </a:solidFill>
            <a:ln w="12700" cap="flat">
              <a:noFill/>
              <a:miter lim="400000"/>
            </a:ln>
            <a:effectLst/>
          </c:spPr>
          <c:invertIfNegative val="0"/>
          <c:dLbls>
            <c:numFmt formatCode="0.####" sourceLinked="0"/>
            <c:txPr>
              <a:bodyPr/>
              <a:lstStyle/>
              <a:p>
                <a:pPr>
                  <a:defRPr b="0" i="0" strike="noStrike" sz="1000" u="none">
                    <a:solidFill>
                      <a:srgbClr val="5B5854"/>
                    </a:solidFill>
                    <a:latin typeface="Futura"/>
                  </a:defRPr>
                </a:pPr>
              </a:p>
            </c:txPr>
            <c:dLblPos val="outEnd"/>
            <c:showLegendKey val="0"/>
            <c:showVal val="0"/>
            <c:showCatName val="0"/>
            <c:showSerName val="0"/>
            <c:showPercent val="0"/>
            <c:showBubbleSize val="0"/>
            <c:showLeaderLines val="0"/>
          </c:dLbls>
          <c:cat>
            <c:strRef>
              <c:f>Sheet1!$B$1:$Q$1</c:f>
              <c:strCache>
                <c:ptCount val="1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strCache>
            </c:strRef>
          </c:cat>
          <c:val>
            <c:numRef>
              <c:f>Sheet1!$B$3:$Q$3</c:f>
              <c:numCache>
                <c:ptCount val="16"/>
                <c:pt idx="0">
                  <c:v>-104.000000</c:v>
                </c:pt>
                <c:pt idx="1">
                  <c:v>-22.362210</c:v>
                </c:pt>
                <c:pt idx="2">
                  <c:v>-20.125989</c:v>
                </c:pt>
                <c:pt idx="3">
                  <c:v>-18.113390</c:v>
                </c:pt>
                <c:pt idx="4">
                  <c:v>-16.302051</c:v>
                </c:pt>
                <c:pt idx="5">
                  <c:v>-14.671846</c:v>
                </c:pt>
                <c:pt idx="6">
                  <c:v>-0.095341</c:v>
                </c:pt>
                <c:pt idx="7">
                  <c:v>-0.085806</c:v>
                </c:pt>
                <c:pt idx="8">
                  <c:v>-0.077226</c:v>
                </c:pt>
                <c:pt idx="9">
                  <c:v>-0.069503</c:v>
                </c:pt>
                <c:pt idx="10">
                  <c:v>-0.167156</c:v>
                </c:pt>
                <c:pt idx="11">
                  <c:v>-0.150441</c:v>
                </c:pt>
                <c:pt idx="12">
                  <c:v>-0.135397</c:v>
                </c:pt>
                <c:pt idx="13">
                  <c:v>-0.121857</c:v>
                </c:pt>
                <c:pt idx="14">
                  <c:v>-0.109671</c:v>
                </c:pt>
                <c:pt idx="15">
                  <c:v>-0.036937</c:v>
                </c:pt>
              </c:numCache>
            </c:numRef>
          </c:val>
        </c:ser>
        <c:gapWidth val="40"/>
        <c:overlap val="-10"/>
        <c:axId val="2094734552"/>
        <c:axId val="2094734553"/>
      </c:barChart>
      <c:lineChart>
        <c:grouping val="standard"/>
        <c:varyColors val="0"/>
        <c:ser>
          <c:idx val="2"/>
          <c:order val="2"/>
          <c:tx>
            <c:strRef>
              <c:f>Sheet1!$A$4</c:f>
              <c:strCache>
                <c:ptCount val="1"/>
                <c:pt idx="0">
                  <c:v>Discounted Cumulative Cash Flow (M.USD)</c:v>
                </c:pt>
              </c:strCache>
            </c:strRef>
          </c:tx>
          <c:spPr>
            <a:solidFill>
              <a:srgbClr val="FFFFFF"/>
            </a:solidFill>
            <a:ln w="50800" cap="flat">
              <a:solidFill>
                <a:srgbClr val="5C7CA1">
                  <a:alpha val="70000"/>
                </a:srgbClr>
              </a:solidFill>
              <a:prstDash val="solid"/>
              <a:miter lim="400000"/>
            </a:ln>
            <a:effectLst/>
          </c:spPr>
          <c:marker>
            <c:symbol val="circle"/>
            <c:size val="6"/>
            <c:spPr>
              <a:solidFill>
                <a:srgbClr val="FFFFFF"/>
              </a:solidFill>
              <a:ln w="50800" cap="flat">
                <a:solidFill>
                  <a:srgbClr val="5C7CA1">
                    <a:alpha val="70000"/>
                  </a:srgbClr>
                </a:solidFill>
                <a:prstDash val="solid"/>
                <a:miter lim="400000"/>
              </a:ln>
              <a:effectLst/>
            </c:spPr>
          </c:marker>
          <c:dLbls>
            <c:numFmt formatCode="0.####" sourceLinked="0"/>
            <c:txPr>
              <a:bodyPr/>
              <a:lstStyle/>
              <a:p>
                <a:pPr>
                  <a:defRPr b="0" i="0" strike="noStrike" sz="1000" u="none">
                    <a:solidFill>
                      <a:srgbClr val="5B5854"/>
                    </a:solidFill>
                    <a:latin typeface="Futura"/>
                  </a:defRPr>
                </a:pPr>
              </a:p>
            </c:txPr>
            <c:dLblPos val="t"/>
            <c:showLegendKey val="0"/>
            <c:showVal val="0"/>
            <c:showCatName val="0"/>
            <c:showSerName val="0"/>
            <c:showPercent val="0"/>
            <c:showBubbleSize val="0"/>
            <c:showLeaderLines val="0"/>
          </c:dLbls>
          <c:cat>
            <c:strRef>
              <c:f>Sheet1!$B$1:$Q$1</c:f>
              <c:strCache>
                <c:ptCount val="1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strCache>
            </c:strRef>
          </c:cat>
          <c:val>
            <c:numRef>
              <c:f>Sheet1!$B$4:$Q$4</c:f>
              <c:numCache>
                <c:ptCount val="16"/>
                <c:pt idx="0">
                  <c:v>-104.000000</c:v>
                </c:pt>
                <c:pt idx="1">
                  <c:v>-115.962210</c:v>
                </c:pt>
                <c:pt idx="2">
                  <c:v>-124.491978</c:v>
                </c:pt>
                <c:pt idx="3">
                  <c:v>-130.156170</c:v>
                </c:pt>
                <c:pt idx="4">
                  <c:v>-133.442604</c:v>
                </c:pt>
                <c:pt idx="5">
                  <c:v>-134.770190</c:v>
                </c:pt>
                <c:pt idx="6">
                  <c:v>-121.388511</c:v>
                </c:pt>
                <c:pt idx="7">
                  <c:v>-109.335467</c:v>
                </c:pt>
                <c:pt idx="8">
                  <c:v>-98.479146</c:v>
                </c:pt>
                <c:pt idx="9">
                  <c:v>-88.700735</c:v>
                </c:pt>
                <c:pt idx="10">
                  <c:v>129.209247</c:v>
                </c:pt>
                <c:pt idx="11">
                  <c:v>304.424239</c:v>
                </c:pt>
                <c:pt idx="12">
                  <c:v>443.304140</c:v>
                </c:pt>
                <c:pt idx="13">
                  <c:v>551.363819</c:v>
                </c:pt>
                <c:pt idx="14">
                  <c:v>633.378520</c:v>
                </c:pt>
                <c:pt idx="15">
                  <c:v>570.003731</c:v>
                </c:pt>
              </c:numCache>
            </c:numRef>
          </c:val>
          <c:smooth val="0"/>
        </c:ser>
        <c:marker val="1"/>
        <c:axId val="2094734552"/>
        <c:axId val="2094734553"/>
      </c:lineChart>
      <c:catAx>
        <c:axId val="2094734552"/>
        <c:scaling>
          <c:orientation val="minMax"/>
        </c:scaling>
        <c:delete val="0"/>
        <c:axPos val="b"/>
        <c:numFmt formatCode="0.0" sourceLinked="0"/>
        <c:majorTickMark val="none"/>
        <c:minorTickMark val="none"/>
        <c:tickLblPos val="low"/>
        <c:spPr>
          <a:ln w="12700" cap="flat">
            <a:solidFill>
              <a:srgbClr val="000000"/>
            </a:solidFill>
            <a:prstDash val="solid"/>
            <a:miter lim="400000"/>
          </a:ln>
        </c:spPr>
        <c:txPr>
          <a:bodyPr rot="0"/>
          <a:lstStyle/>
          <a:p>
            <a:pPr>
              <a:defRPr b="0" i="0" strike="noStrike" sz="1000" u="none">
                <a:solidFill>
                  <a:srgbClr val="000000"/>
                </a:solidFill>
                <a:latin typeface="Helvetica"/>
              </a:defRPr>
            </a:pPr>
          </a:p>
        </c:txPr>
        <c:crossAx val="2094734553"/>
        <c:crosses val="autoZero"/>
        <c:auto val="1"/>
        <c:lblAlgn val="ctr"/>
        <c:noMultiLvlLbl val="1"/>
      </c:catAx>
      <c:valAx>
        <c:axId val="2094734553"/>
        <c:scaling>
          <c:orientation val="minMax"/>
        </c:scaling>
        <c:delete val="0"/>
        <c:axPos val="l"/>
        <c:majorGridlines>
          <c:spPr>
            <a:ln w="12700" cap="flat">
              <a:solidFill>
                <a:srgbClr val="B8B8B8"/>
              </a:solidFill>
              <a:prstDash val="solid"/>
              <a:miter lim="400000"/>
            </a:ln>
          </c:spPr>
        </c:majorGridlines>
        <c:numFmt formatCode="0.0" sourceLinked="0"/>
        <c:majorTickMark val="none"/>
        <c:minorTickMark val="none"/>
        <c:tickLblPos val="nextTo"/>
        <c:spPr>
          <a:ln w="12700" cap="flat">
            <a:noFill/>
            <a:prstDash val="solid"/>
            <a:miter lim="400000"/>
          </a:ln>
        </c:spPr>
        <c:txPr>
          <a:bodyPr rot="0"/>
          <a:lstStyle/>
          <a:p>
            <a:pPr>
              <a:defRPr b="0" i="0" strike="noStrike" sz="1000" u="none">
                <a:solidFill>
                  <a:srgbClr val="000000"/>
                </a:solidFill>
                <a:latin typeface="Helvetica"/>
              </a:defRPr>
            </a:pPr>
          </a:p>
        </c:txPr>
        <c:crossAx val="2094734552"/>
        <c:crosses val="autoZero"/>
        <c:crossBetween val="between"/>
        <c:majorUnit val="218.75"/>
        <c:minorUnit val="109.375"/>
      </c:valAx>
      <c:spPr>
        <a:noFill/>
        <a:ln w="12700" cap="flat">
          <a:noFill/>
          <a:miter lim="400000"/>
        </a:ln>
        <a:effectLst/>
      </c:spPr>
    </c:plotArea>
    <c:legend>
      <c:legendPos val="t"/>
      <c:layout>
        <c:manualLayout>
          <c:xMode val="edge"/>
          <c:yMode val="edge"/>
          <c:x val="0.0645999"/>
          <c:y val="0"/>
          <c:w val="0.93018"/>
          <c:h val="0.101282"/>
        </c:manualLayout>
      </c:layout>
      <c:overlay val="1"/>
      <c:spPr>
        <a:noFill/>
        <a:ln w="12700" cap="flat">
          <a:noFill/>
          <a:miter lim="400000"/>
        </a:ln>
        <a:effectLst/>
      </c:spPr>
      <c:txPr>
        <a:bodyPr rot="0"/>
        <a:lstStyle/>
        <a:p>
          <a:pPr>
            <a:defRPr b="0" i="0" strike="noStrike" sz="1000" u="none">
              <a:solidFill>
                <a:srgbClr val="000000"/>
              </a:solidFill>
              <a:latin typeface="Helvetica"/>
            </a:defRPr>
          </a:pPr>
        </a:p>
      </c:txPr>
    </c:legend>
    <c:plotVisOnly val="1"/>
    <c:dispBlanksAs val="gap"/>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102582"/>
          <c:y val="0.150582"/>
          <c:w val="0.892418"/>
          <c:h val="0.775496"/>
        </c:manualLayout>
      </c:layout>
      <c:barChart>
        <c:barDir val="col"/>
        <c:grouping val="clustered"/>
        <c:varyColors val="0"/>
        <c:ser>
          <c:idx val="0"/>
          <c:order val="0"/>
          <c:tx>
            <c:strRef>
              <c:f>Sheet1!$A$2</c:f>
              <c:strCache>
                <c:ptCount val="1"/>
                <c:pt idx="0">
                  <c:v>Discounted Income (M.USD)</c:v>
                </c:pt>
              </c:strCache>
            </c:strRef>
          </c:tx>
          <c:spPr>
            <a:solidFill>
              <a:srgbClr val="789F46">
                <a:alpha val="70000"/>
              </a:srgbClr>
            </a:solidFill>
            <a:ln w="12700" cap="flat">
              <a:noFill/>
              <a:miter lim="400000"/>
            </a:ln>
            <a:effectLst/>
          </c:spPr>
          <c:invertIfNegative val="0"/>
          <c:dLbls>
            <c:numFmt formatCode="0.##" sourceLinked="0"/>
            <c:txPr>
              <a:bodyPr/>
              <a:lstStyle/>
              <a:p>
                <a:pPr>
                  <a:defRPr b="0" i="0" strike="noStrike" sz="1000" u="none">
                    <a:solidFill>
                      <a:srgbClr val="5B5854"/>
                    </a:solidFill>
                    <a:latin typeface="Futura"/>
                  </a:defRPr>
                </a:pPr>
              </a:p>
            </c:txPr>
            <c:dLblPos val="outEnd"/>
            <c:showLegendKey val="0"/>
            <c:showVal val="0"/>
            <c:showCatName val="0"/>
            <c:showSerName val="0"/>
            <c:showPercent val="0"/>
            <c:showBubbleSize val="0"/>
            <c:showLeaderLines val="0"/>
          </c:dLbls>
          <c:cat>
            <c:strRef>
              <c:f>Sheet1!$B$1:$Q$1</c:f>
              <c:strCache>
                <c:ptCount val="1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strCache>
            </c:strRef>
          </c:cat>
          <c:val>
            <c:numRef>
              <c:f>Sheet1!$B$2:$Q$2</c:f>
              <c:numCache>
                <c:ptCount val="16"/>
                <c:pt idx="0">
                  <c:v>0.000000</c:v>
                </c:pt>
                <c:pt idx="1">
                  <c:v>0.000000</c:v>
                </c:pt>
                <c:pt idx="2">
                  <c:v>0.000000</c:v>
                </c:pt>
                <c:pt idx="3">
                  <c:v>0.000000</c:v>
                </c:pt>
                <c:pt idx="4">
                  <c:v>0.000000</c:v>
                </c:pt>
                <c:pt idx="5">
                  <c:v>0.000000</c:v>
                </c:pt>
                <c:pt idx="6">
                  <c:v>0.000000</c:v>
                </c:pt>
                <c:pt idx="7">
                  <c:v>0.000000</c:v>
                </c:pt>
                <c:pt idx="8">
                  <c:v>0.000000</c:v>
                </c:pt>
                <c:pt idx="9">
                  <c:v>0.000000</c:v>
                </c:pt>
                <c:pt idx="10">
                  <c:v>2.092071</c:v>
                </c:pt>
                <c:pt idx="11">
                  <c:v>1.882864</c:v>
                </c:pt>
                <c:pt idx="12">
                  <c:v>1.694577</c:v>
                </c:pt>
                <c:pt idx="13">
                  <c:v>1.525119</c:v>
                </c:pt>
                <c:pt idx="14">
                  <c:v>1.372608</c:v>
                </c:pt>
                <c:pt idx="15">
                  <c:v>0.000000</c:v>
                </c:pt>
              </c:numCache>
            </c:numRef>
          </c:val>
        </c:ser>
        <c:ser>
          <c:idx val="1"/>
          <c:order val="1"/>
          <c:tx>
            <c:strRef>
              <c:f>Sheet1!$A$3</c:f>
              <c:strCache>
                <c:ptCount val="1"/>
                <c:pt idx="0">
                  <c:v>Discounted Total Expenditure (M.USD)</c:v>
                </c:pt>
              </c:strCache>
            </c:strRef>
          </c:tx>
          <c:spPr>
            <a:solidFill>
              <a:srgbClr val="CDB24E">
                <a:alpha val="70000"/>
              </a:srgbClr>
            </a:solidFill>
            <a:ln w="12700" cap="flat">
              <a:noFill/>
              <a:miter lim="400000"/>
            </a:ln>
            <a:effectLst/>
          </c:spPr>
          <c:invertIfNegative val="0"/>
          <c:dLbls>
            <c:numFmt formatCode="0.####" sourceLinked="0"/>
            <c:txPr>
              <a:bodyPr/>
              <a:lstStyle/>
              <a:p>
                <a:pPr>
                  <a:defRPr b="0" i="0" strike="noStrike" sz="1000" u="none">
                    <a:solidFill>
                      <a:srgbClr val="5B5854"/>
                    </a:solidFill>
                    <a:latin typeface="Futura"/>
                  </a:defRPr>
                </a:pPr>
              </a:p>
            </c:txPr>
            <c:dLblPos val="outEnd"/>
            <c:showLegendKey val="0"/>
            <c:showVal val="0"/>
            <c:showCatName val="0"/>
            <c:showSerName val="0"/>
            <c:showPercent val="0"/>
            <c:showBubbleSize val="0"/>
            <c:showLeaderLines val="0"/>
          </c:dLbls>
          <c:cat>
            <c:strRef>
              <c:f>Sheet1!$B$1:$Q$1</c:f>
              <c:strCache>
                <c:ptCount val="1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strCache>
            </c:strRef>
          </c:cat>
          <c:val>
            <c:numRef>
              <c:f>Sheet1!$B$3:$Q$3</c:f>
              <c:numCache>
                <c:ptCount val="16"/>
                <c:pt idx="0">
                  <c:v>-10400.000000</c:v>
                </c:pt>
                <c:pt idx="1">
                  <c:v>-2236.221000</c:v>
                </c:pt>
                <c:pt idx="2">
                  <c:v>-2012.598900</c:v>
                </c:pt>
                <c:pt idx="3">
                  <c:v>-1811.339010</c:v>
                </c:pt>
                <c:pt idx="4">
                  <c:v>-1630.205109</c:v>
                </c:pt>
                <c:pt idx="5">
                  <c:v>-1467.184598</c:v>
                </c:pt>
                <c:pt idx="6">
                  <c:v>-9.534052</c:v>
                </c:pt>
                <c:pt idx="7">
                  <c:v>-8.580646</c:v>
                </c:pt>
                <c:pt idx="8">
                  <c:v>-7.722582</c:v>
                </c:pt>
                <c:pt idx="9">
                  <c:v>-6.950324</c:v>
                </c:pt>
                <c:pt idx="10">
                  <c:v>-6.359895</c:v>
                </c:pt>
                <c:pt idx="11">
                  <c:v>-5.723905</c:v>
                </c:pt>
                <c:pt idx="12">
                  <c:v>-5.151515</c:v>
                </c:pt>
                <c:pt idx="13">
                  <c:v>-4.636363</c:v>
                </c:pt>
                <c:pt idx="14">
                  <c:v>-4.172727</c:v>
                </c:pt>
                <c:pt idx="15">
                  <c:v>-3.693687</c:v>
                </c:pt>
              </c:numCache>
            </c:numRef>
          </c:val>
        </c:ser>
        <c:gapWidth val="40"/>
        <c:overlap val="-10"/>
        <c:axId val="2094734552"/>
        <c:axId val="2094734553"/>
      </c:barChart>
      <c:lineChart>
        <c:grouping val="standard"/>
        <c:varyColors val="0"/>
        <c:ser>
          <c:idx val="2"/>
          <c:order val="2"/>
          <c:tx>
            <c:strRef>
              <c:f>Sheet1!$A$4</c:f>
              <c:strCache>
                <c:ptCount val="1"/>
                <c:pt idx="0">
                  <c:v>Discounted Cumulative Cash Flow (M.USD)</c:v>
                </c:pt>
              </c:strCache>
            </c:strRef>
          </c:tx>
          <c:spPr>
            <a:solidFill>
              <a:srgbClr val="FFFFFF"/>
            </a:solidFill>
            <a:ln w="50800" cap="flat">
              <a:solidFill>
                <a:srgbClr val="5C7CA1">
                  <a:alpha val="70000"/>
                </a:srgbClr>
              </a:solidFill>
              <a:prstDash val="solid"/>
              <a:miter lim="400000"/>
            </a:ln>
            <a:effectLst/>
          </c:spPr>
          <c:marker>
            <c:symbol val="circle"/>
            <c:size val="6"/>
            <c:spPr>
              <a:solidFill>
                <a:srgbClr val="FFFFFF"/>
              </a:solidFill>
              <a:ln w="50800" cap="flat">
                <a:solidFill>
                  <a:srgbClr val="5C7CA1">
                    <a:alpha val="70000"/>
                  </a:srgbClr>
                </a:solidFill>
                <a:prstDash val="solid"/>
                <a:miter lim="400000"/>
              </a:ln>
              <a:effectLst/>
            </c:spPr>
          </c:marker>
          <c:dLbls>
            <c:numFmt formatCode="0.####" sourceLinked="0"/>
            <c:txPr>
              <a:bodyPr/>
              <a:lstStyle/>
              <a:p>
                <a:pPr>
                  <a:defRPr b="0" i="0" strike="noStrike" sz="1000" u="none">
                    <a:solidFill>
                      <a:srgbClr val="5B5854"/>
                    </a:solidFill>
                    <a:latin typeface="Futura"/>
                  </a:defRPr>
                </a:pPr>
              </a:p>
            </c:txPr>
            <c:dLblPos val="t"/>
            <c:showLegendKey val="0"/>
            <c:showVal val="0"/>
            <c:showCatName val="0"/>
            <c:showSerName val="0"/>
            <c:showPercent val="0"/>
            <c:showBubbleSize val="0"/>
            <c:showLeaderLines val="0"/>
          </c:dLbls>
          <c:cat>
            <c:strRef>
              <c:f>Sheet1!$B$1:$Q$1</c:f>
              <c:strCache>
                <c:ptCount val="1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strCache>
            </c:strRef>
          </c:cat>
          <c:val>
            <c:numRef>
              <c:f>Sheet1!$B$4:$Q$4</c:f>
              <c:numCache>
                <c:ptCount val="16"/>
                <c:pt idx="0">
                  <c:v>-10400.000000</c:v>
                </c:pt>
                <c:pt idx="1">
                  <c:v>-11596.221000</c:v>
                </c:pt>
                <c:pt idx="2">
                  <c:v>-12449.197800</c:v>
                </c:pt>
                <c:pt idx="3">
                  <c:v>-13015.617030</c:v>
                </c:pt>
                <c:pt idx="4">
                  <c:v>-13344.260436</c:v>
                </c:pt>
                <c:pt idx="5">
                  <c:v>-13477.018991</c:v>
                </c:pt>
                <c:pt idx="6">
                  <c:v>-12138.851143</c:v>
                </c:pt>
                <c:pt idx="7">
                  <c:v>-10933.546675</c:v>
                </c:pt>
                <c:pt idx="8">
                  <c:v>-9847.914589</c:v>
                </c:pt>
                <c:pt idx="9">
                  <c:v>-8870.073454</c:v>
                </c:pt>
                <c:pt idx="10">
                  <c:v>-7987.333933</c:v>
                </c:pt>
                <c:pt idx="11">
                  <c:v>-7192.441581</c:v>
                </c:pt>
                <c:pt idx="12">
                  <c:v>-6476.654361</c:v>
                </c:pt>
                <c:pt idx="13">
                  <c:v>-5832.100168</c:v>
                </c:pt>
                <c:pt idx="14">
                  <c:v>-5251.690271</c:v>
                </c:pt>
                <c:pt idx="15">
                  <c:v>-4730.214931</c:v>
                </c:pt>
              </c:numCache>
            </c:numRef>
          </c:val>
          <c:smooth val="0"/>
        </c:ser>
        <c:marker val="1"/>
        <c:axId val="2094734552"/>
        <c:axId val="2094734553"/>
      </c:lineChart>
      <c:catAx>
        <c:axId val="2094734552"/>
        <c:scaling>
          <c:orientation val="minMax"/>
        </c:scaling>
        <c:delete val="0"/>
        <c:axPos val="b"/>
        <c:numFmt formatCode="0.0" sourceLinked="0"/>
        <c:majorTickMark val="none"/>
        <c:minorTickMark val="none"/>
        <c:tickLblPos val="low"/>
        <c:spPr>
          <a:ln w="12700" cap="flat">
            <a:solidFill>
              <a:srgbClr val="000000"/>
            </a:solidFill>
            <a:prstDash val="solid"/>
            <a:miter lim="400000"/>
          </a:ln>
        </c:spPr>
        <c:txPr>
          <a:bodyPr rot="0"/>
          <a:lstStyle/>
          <a:p>
            <a:pPr>
              <a:defRPr b="0" i="0" strike="noStrike" sz="1000" u="none">
                <a:solidFill>
                  <a:srgbClr val="000000"/>
                </a:solidFill>
                <a:latin typeface="Helvetica"/>
              </a:defRPr>
            </a:pPr>
          </a:p>
        </c:txPr>
        <c:crossAx val="2094734553"/>
        <c:crosses val="autoZero"/>
        <c:auto val="1"/>
        <c:lblAlgn val="ctr"/>
        <c:noMultiLvlLbl val="1"/>
      </c:catAx>
      <c:valAx>
        <c:axId val="2094734553"/>
        <c:scaling>
          <c:orientation val="minMax"/>
        </c:scaling>
        <c:delete val="0"/>
        <c:axPos val="l"/>
        <c:majorGridlines>
          <c:spPr>
            <a:ln w="12700" cap="flat">
              <a:solidFill>
                <a:srgbClr val="B8B8B8"/>
              </a:solidFill>
              <a:prstDash val="solid"/>
              <a:miter lim="400000"/>
            </a:ln>
          </c:spPr>
        </c:majorGridlines>
        <c:numFmt formatCode="0.0" sourceLinked="0"/>
        <c:majorTickMark val="none"/>
        <c:minorTickMark val="none"/>
        <c:tickLblPos val="nextTo"/>
        <c:spPr>
          <a:ln w="12700" cap="flat">
            <a:noFill/>
            <a:prstDash val="solid"/>
            <a:miter lim="400000"/>
          </a:ln>
        </c:spPr>
        <c:txPr>
          <a:bodyPr rot="0"/>
          <a:lstStyle/>
          <a:p>
            <a:pPr>
              <a:defRPr b="0" i="0" strike="noStrike" sz="1000" u="none">
                <a:solidFill>
                  <a:srgbClr val="000000"/>
                </a:solidFill>
                <a:latin typeface="Helvetica"/>
              </a:defRPr>
            </a:pPr>
          </a:p>
        </c:txPr>
        <c:crossAx val="2094734552"/>
        <c:crosses val="autoZero"/>
        <c:crossBetween val="between"/>
        <c:majorUnit val="4375"/>
        <c:minorUnit val="2187.5"/>
      </c:valAx>
      <c:spPr>
        <a:noFill/>
        <a:ln w="12700" cap="flat">
          <a:noFill/>
          <a:miter lim="400000"/>
        </a:ln>
        <a:effectLst/>
      </c:spPr>
    </c:plotArea>
    <c:legend>
      <c:legendPos val="t"/>
      <c:layout>
        <c:manualLayout>
          <c:xMode val="edge"/>
          <c:yMode val="edge"/>
          <c:x val="0.0789852"/>
          <c:y val="0"/>
          <c:w val="0.91627"/>
          <c:h val="0.120105"/>
        </c:manualLayout>
      </c:layout>
      <c:overlay val="1"/>
      <c:spPr>
        <a:noFill/>
        <a:ln w="12700" cap="flat">
          <a:noFill/>
          <a:miter lim="400000"/>
        </a:ln>
        <a:effectLst/>
      </c:spPr>
      <c:txPr>
        <a:bodyPr rot="0"/>
        <a:lstStyle/>
        <a:p>
          <a:pPr>
            <a:defRPr b="0" i="0" strike="noStrike" sz="1000" u="none">
              <a:solidFill>
                <a:srgbClr val="000000"/>
              </a:solidFill>
              <a:latin typeface="Helvetica"/>
            </a:defRPr>
          </a:pPr>
        </a:p>
      </c:txPr>
    </c:legend>
    <c:plotVisOnly val="1"/>
    <c:dispBlanksAs val="gap"/>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881323"/>
          <c:y val="0.123661"/>
          <c:w val="0.906868"/>
          <c:h val="0.813398"/>
        </c:manualLayout>
      </c:layout>
      <c:barChart>
        <c:barDir val="col"/>
        <c:grouping val="clustered"/>
        <c:varyColors val="0"/>
        <c:ser>
          <c:idx val="0"/>
          <c:order val="0"/>
          <c:tx>
            <c:strRef>
              <c:f>Sheet1!$A$2</c:f>
              <c:strCache>
                <c:ptCount val="1"/>
                <c:pt idx="0">
                  <c:v>Discounted Income (M.USD)</c:v>
                </c:pt>
              </c:strCache>
            </c:strRef>
          </c:tx>
          <c:spPr>
            <a:solidFill>
              <a:srgbClr val="789F46">
                <a:alpha val="70000"/>
              </a:srgbClr>
            </a:solidFill>
            <a:ln w="12700" cap="flat">
              <a:noFill/>
              <a:miter lim="400000"/>
            </a:ln>
            <a:effectLst/>
          </c:spPr>
          <c:invertIfNegative val="0"/>
          <c:dLbls>
            <c:numFmt formatCode="0.##" sourceLinked="0"/>
            <c:txPr>
              <a:bodyPr/>
              <a:lstStyle/>
              <a:p>
                <a:pPr>
                  <a:defRPr b="0" i="0" strike="noStrike" sz="1000" u="none">
                    <a:solidFill>
                      <a:srgbClr val="5B5854"/>
                    </a:solidFill>
                    <a:latin typeface="Futura"/>
                  </a:defRPr>
                </a:pPr>
              </a:p>
            </c:txPr>
            <c:dLblPos val="outEnd"/>
            <c:showLegendKey val="0"/>
            <c:showVal val="0"/>
            <c:showCatName val="0"/>
            <c:showSerName val="0"/>
            <c:showPercent val="0"/>
            <c:showBubbleSize val="0"/>
            <c:showLeaderLines val="0"/>
          </c:dLbls>
          <c:cat>
            <c:strRef>
              <c:f>Sheet1!$B$1:$Q$1</c:f>
              <c:strCache>
                <c:ptCount val="1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strCache>
            </c:strRef>
          </c:cat>
          <c:val>
            <c:numRef>
              <c:f>Sheet1!$B$2:$Q$2</c:f>
              <c:numCache>
                <c:ptCount val="16"/>
                <c:pt idx="0">
                  <c:v>0.000000</c:v>
                </c:pt>
                <c:pt idx="1">
                  <c:v>0.000000</c:v>
                </c:pt>
                <c:pt idx="2">
                  <c:v>0.000000</c:v>
                </c:pt>
                <c:pt idx="3">
                  <c:v>0.000000</c:v>
                </c:pt>
                <c:pt idx="4">
                  <c:v>0.000000</c:v>
                </c:pt>
                <c:pt idx="5">
                  <c:v>0.000000</c:v>
                </c:pt>
                <c:pt idx="6">
                  <c:v>0.000000</c:v>
                </c:pt>
                <c:pt idx="7">
                  <c:v>0.000000</c:v>
                </c:pt>
                <c:pt idx="8">
                  <c:v>0.000000</c:v>
                </c:pt>
                <c:pt idx="9">
                  <c:v>0.000000</c:v>
                </c:pt>
                <c:pt idx="10">
                  <c:v>209.207064</c:v>
                </c:pt>
                <c:pt idx="11">
                  <c:v>188.286358</c:v>
                </c:pt>
                <c:pt idx="12">
                  <c:v>169.457722</c:v>
                </c:pt>
                <c:pt idx="13">
                  <c:v>152.511950</c:v>
                </c:pt>
                <c:pt idx="14">
                  <c:v>137.260755</c:v>
                </c:pt>
                <c:pt idx="15">
                  <c:v>0.000000</c:v>
                </c:pt>
              </c:numCache>
            </c:numRef>
          </c:val>
        </c:ser>
        <c:ser>
          <c:idx val="1"/>
          <c:order val="1"/>
          <c:tx>
            <c:strRef>
              <c:f>Sheet1!$A$3</c:f>
              <c:strCache>
                <c:ptCount val="1"/>
                <c:pt idx="0">
                  <c:v>Discounted Total Expenditure (M.USD)</c:v>
                </c:pt>
              </c:strCache>
            </c:strRef>
          </c:tx>
          <c:spPr>
            <a:solidFill>
              <a:srgbClr val="CDB24E">
                <a:alpha val="70000"/>
              </a:srgbClr>
            </a:solidFill>
            <a:ln w="12700" cap="flat">
              <a:noFill/>
              <a:miter lim="400000"/>
            </a:ln>
            <a:effectLst/>
          </c:spPr>
          <c:invertIfNegative val="0"/>
          <c:dLbls>
            <c:numFmt formatCode="0.####" sourceLinked="0"/>
            <c:txPr>
              <a:bodyPr/>
              <a:lstStyle/>
              <a:p>
                <a:pPr>
                  <a:defRPr b="0" i="0" strike="noStrike" sz="1000" u="none">
                    <a:solidFill>
                      <a:srgbClr val="5B5854"/>
                    </a:solidFill>
                    <a:latin typeface="Futura"/>
                  </a:defRPr>
                </a:pPr>
              </a:p>
            </c:txPr>
            <c:dLblPos val="outEnd"/>
            <c:showLegendKey val="0"/>
            <c:showVal val="0"/>
            <c:showCatName val="0"/>
            <c:showSerName val="0"/>
            <c:showPercent val="0"/>
            <c:showBubbleSize val="0"/>
            <c:showLeaderLines val="0"/>
          </c:dLbls>
          <c:cat>
            <c:strRef>
              <c:f>Sheet1!$B$1:$Q$1</c:f>
              <c:strCache>
                <c:ptCount val="1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strCache>
            </c:strRef>
          </c:cat>
          <c:val>
            <c:numRef>
              <c:f>Sheet1!$B$3:$Q$3</c:f>
              <c:numCache>
                <c:ptCount val="16"/>
                <c:pt idx="0">
                  <c:v>-1020.000000</c:v>
                </c:pt>
                <c:pt idx="1">
                  <c:v>-274.751100</c:v>
                </c:pt>
                <c:pt idx="2">
                  <c:v>-247.275990</c:v>
                </c:pt>
                <c:pt idx="3">
                  <c:v>-222.548391</c:v>
                </c:pt>
                <c:pt idx="4">
                  <c:v>-200.293552</c:v>
                </c:pt>
                <c:pt idx="5">
                  <c:v>-180.264197</c:v>
                </c:pt>
                <c:pt idx="6">
                  <c:v>-0.953405</c:v>
                </c:pt>
                <c:pt idx="7">
                  <c:v>-0.858065</c:v>
                </c:pt>
                <c:pt idx="8">
                  <c:v>-0.772258</c:v>
                </c:pt>
                <c:pt idx="9">
                  <c:v>-0.695032</c:v>
                </c:pt>
                <c:pt idx="10">
                  <c:v>-1.671564</c:v>
                </c:pt>
                <c:pt idx="11">
                  <c:v>-1.504408</c:v>
                </c:pt>
                <c:pt idx="12">
                  <c:v>-1.353967</c:v>
                </c:pt>
                <c:pt idx="13">
                  <c:v>-1.218570</c:v>
                </c:pt>
                <c:pt idx="14">
                  <c:v>-1.096713</c:v>
                </c:pt>
                <c:pt idx="15">
                  <c:v>-0.369369</c:v>
                </c:pt>
              </c:numCache>
            </c:numRef>
          </c:val>
        </c:ser>
        <c:gapWidth val="40"/>
        <c:overlap val="-10"/>
        <c:axId val="2094734552"/>
        <c:axId val="2094734553"/>
      </c:barChart>
      <c:lineChart>
        <c:grouping val="standard"/>
        <c:varyColors val="0"/>
        <c:ser>
          <c:idx val="2"/>
          <c:order val="2"/>
          <c:tx>
            <c:strRef>
              <c:f>Sheet1!$A$4</c:f>
              <c:strCache>
                <c:ptCount val="1"/>
                <c:pt idx="0">
                  <c:v>Discounted Cumulative Cash Flow (M.USD)</c:v>
                </c:pt>
              </c:strCache>
            </c:strRef>
          </c:tx>
          <c:spPr>
            <a:solidFill>
              <a:srgbClr val="FFFFFF"/>
            </a:solidFill>
            <a:ln w="50800" cap="flat">
              <a:solidFill>
                <a:srgbClr val="5C7CA1">
                  <a:alpha val="70000"/>
                </a:srgbClr>
              </a:solidFill>
              <a:prstDash val="solid"/>
              <a:miter lim="400000"/>
            </a:ln>
            <a:effectLst/>
          </c:spPr>
          <c:marker>
            <c:symbol val="circle"/>
            <c:size val="6"/>
            <c:spPr>
              <a:solidFill>
                <a:srgbClr val="FFFFFF"/>
              </a:solidFill>
              <a:ln w="50800" cap="flat">
                <a:solidFill>
                  <a:srgbClr val="5C7CA1">
                    <a:alpha val="70000"/>
                  </a:srgbClr>
                </a:solidFill>
                <a:prstDash val="solid"/>
                <a:miter lim="400000"/>
              </a:ln>
              <a:effectLst/>
            </c:spPr>
          </c:marker>
          <c:dLbls>
            <c:numFmt formatCode="0.####" sourceLinked="0"/>
            <c:txPr>
              <a:bodyPr/>
              <a:lstStyle/>
              <a:p>
                <a:pPr>
                  <a:defRPr b="0" i="0" strike="noStrike" sz="1000" u="none">
                    <a:solidFill>
                      <a:srgbClr val="5B5854"/>
                    </a:solidFill>
                    <a:latin typeface="Futura"/>
                  </a:defRPr>
                </a:pPr>
              </a:p>
            </c:txPr>
            <c:dLblPos val="t"/>
            <c:showLegendKey val="0"/>
            <c:showVal val="0"/>
            <c:showCatName val="0"/>
            <c:showSerName val="0"/>
            <c:showPercent val="0"/>
            <c:showBubbleSize val="0"/>
            <c:showLeaderLines val="0"/>
          </c:dLbls>
          <c:cat>
            <c:strRef>
              <c:f>Sheet1!$B$1:$Q$1</c:f>
              <c:strCache>
                <c:ptCount val="1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strCache>
            </c:strRef>
          </c:cat>
          <c:val>
            <c:numRef>
              <c:f>Sheet1!$B$4:$Q$4</c:f>
              <c:numCache>
                <c:ptCount val="16"/>
                <c:pt idx="0">
                  <c:v>-1020.000000</c:v>
                </c:pt>
                <c:pt idx="1">
                  <c:v>-1192.751100</c:v>
                </c:pt>
                <c:pt idx="2">
                  <c:v>-1320.751980</c:v>
                </c:pt>
                <c:pt idx="3">
                  <c:v>-1411.225173</c:v>
                </c:pt>
                <c:pt idx="4">
                  <c:v>-1470.396208</c:v>
                </c:pt>
                <c:pt idx="5">
                  <c:v>-1503.620784</c:v>
                </c:pt>
                <c:pt idx="6">
                  <c:v>-1354.212110</c:v>
                </c:pt>
                <c:pt idx="7">
                  <c:v>-1219.648964</c:v>
                </c:pt>
                <c:pt idx="8">
                  <c:v>-1098.456326</c:v>
                </c:pt>
                <c:pt idx="9">
                  <c:v>-989.305726</c:v>
                </c:pt>
                <c:pt idx="10">
                  <c:v>-682.839653</c:v>
                </c:pt>
                <c:pt idx="11">
                  <c:v>-427.773738</c:v>
                </c:pt>
                <c:pt idx="12">
                  <c:v>-216.892610</c:v>
                </c:pt>
                <c:pt idx="13">
                  <c:v>-43.909970</c:v>
                </c:pt>
                <c:pt idx="14">
                  <c:v>96.645069</c:v>
                </c:pt>
                <c:pt idx="15">
                  <c:v>86.611193</c:v>
                </c:pt>
              </c:numCache>
            </c:numRef>
          </c:val>
          <c:smooth val="0"/>
        </c:ser>
        <c:marker val="1"/>
        <c:axId val="2094734552"/>
        <c:axId val="2094734553"/>
      </c:lineChart>
      <c:catAx>
        <c:axId val="2094734552"/>
        <c:scaling>
          <c:orientation val="minMax"/>
        </c:scaling>
        <c:delete val="0"/>
        <c:axPos val="b"/>
        <c:numFmt formatCode="0.0" sourceLinked="0"/>
        <c:majorTickMark val="none"/>
        <c:minorTickMark val="none"/>
        <c:tickLblPos val="low"/>
        <c:spPr>
          <a:ln w="12700" cap="flat">
            <a:solidFill>
              <a:srgbClr val="000000"/>
            </a:solidFill>
            <a:prstDash val="solid"/>
            <a:miter lim="400000"/>
          </a:ln>
        </c:spPr>
        <c:txPr>
          <a:bodyPr rot="0"/>
          <a:lstStyle/>
          <a:p>
            <a:pPr>
              <a:defRPr b="0" i="0" strike="noStrike" sz="1000" u="none">
                <a:solidFill>
                  <a:srgbClr val="000000"/>
                </a:solidFill>
                <a:latin typeface="Helvetica"/>
              </a:defRPr>
            </a:pPr>
          </a:p>
        </c:txPr>
        <c:crossAx val="2094734553"/>
        <c:crosses val="autoZero"/>
        <c:auto val="1"/>
        <c:lblAlgn val="ctr"/>
        <c:noMultiLvlLbl val="1"/>
      </c:catAx>
      <c:valAx>
        <c:axId val="2094734553"/>
        <c:scaling>
          <c:orientation val="minMax"/>
        </c:scaling>
        <c:delete val="0"/>
        <c:axPos val="l"/>
        <c:majorGridlines>
          <c:spPr>
            <a:ln w="12700" cap="flat">
              <a:solidFill>
                <a:srgbClr val="B8B8B8"/>
              </a:solidFill>
              <a:prstDash val="solid"/>
              <a:miter lim="400000"/>
            </a:ln>
          </c:spPr>
        </c:majorGridlines>
        <c:numFmt formatCode="0.0" sourceLinked="0"/>
        <c:majorTickMark val="none"/>
        <c:minorTickMark val="none"/>
        <c:tickLblPos val="nextTo"/>
        <c:spPr>
          <a:ln w="12700" cap="flat">
            <a:noFill/>
            <a:prstDash val="solid"/>
            <a:miter lim="400000"/>
          </a:ln>
        </c:spPr>
        <c:txPr>
          <a:bodyPr rot="0"/>
          <a:lstStyle/>
          <a:p>
            <a:pPr>
              <a:defRPr b="0" i="0" strike="noStrike" sz="1000" u="none">
                <a:solidFill>
                  <a:srgbClr val="000000"/>
                </a:solidFill>
                <a:latin typeface="Helvetica"/>
              </a:defRPr>
            </a:pPr>
          </a:p>
        </c:txPr>
        <c:crossAx val="2094734552"/>
        <c:crosses val="autoZero"/>
        <c:crossBetween val="between"/>
        <c:majorUnit val="500"/>
        <c:minorUnit val="250"/>
      </c:valAx>
      <c:spPr>
        <a:noFill/>
        <a:ln w="12700" cap="flat">
          <a:noFill/>
          <a:miter lim="400000"/>
        </a:ln>
        <a:effectLst/>
      </c:spPr>
    </c:plotArea>
    <c:legend>
      <c:legendPos val="t"/>
      <c:layout>
        <c:manualLayout>
          <c:xMode val="edge"/>
          <c:yMode val="edge"/>
          <c:x val="0.071858"/>
          <c:y val="0"/>
          <c:w val="0.923295"/>
          <c:h val="0.103102"/>
        </c:manualLayout>
      </c:layout>
      <c:overlay val="1"/>
      <c:spPr>
        <a:noFill/>
        <a:ln w="12700" cap="flat">
          <a:noFill/>
          <a:miter lim="400000"/>
        </a:ln>
        <a:effectLst/>
      </c:spPr>
      <c:txPr>
        <a:bodyPr rot="0"/>
        <a:lstStyle/>
        <a:p>
          <a:pPr>
            <a:defRPr b="0" i="0" strike="noStrike" sz="1000" u="none">
              <a:solidFill>
                <a:srgbClr val="000000"/>
              </a:solidFill>
              <a:latin typeface="Helvetica"/>
            </a:defRPr>
          </a:pPr>
        </a:p>
      </c:txPr>
    </c:legend>
    <c:plotVisOnly val="1"/>
    <c:dispBlanksAs val="gap"/>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990449"/>
          <c:y val="0.143565"/>
          <c:w val="0.895955"/>
          <c:h val="0.785375"/>
        </c:manualLayout>
      </c:layout>
      <c:barChart>
        <c:barDir val="col"/>
        <c:grouping val="clustered"/>
        <c:varyColors val="0"/>
        <c:ser>
          <c:idx val="0"/>
          <c:order val="0"/>
          <c:tx>
            <c:strRef>
              <c:f>Sheet1!$A$2</c:f>
              <c:strCache>
                <c:ptCount val="1"/>
                <c:pt idx="0">
                  <c:v>Discounted Income (M.USD)</c:v>
                </c:pt>
              </c:strCache>
            </c:strRef>
          </c:tx>
          <c:spPr>
            <a:solidFill>
              <a:srgbClr val="789F46">
                <a:alpha val="70000"/>
              </a:srgbClr>
            </a:solidFill>
            <a:ln w="12700" cap="flat">
              <a:noFill/>
              <a:miter lim="400000"/>
            </a:ln>
            <a:effectLst/>
          </c:spPr>
          <c:invertIfNegative val="0"/>
          <c:dLbls>
            <c:numFmt formatCode="0.###" sourceLinked="0"/>
            <c:txPr>
              <a:bodyPr/>
              <a:lstStyle/>
              <a:p>
                <a:pPr>
                  <a:defRPr b="0" i="0" strike="noStrike" sz="1000" u="none">
                    <a:solidFill>
                      <a:srgbClr val="5B5854"/>
                    </a:solidFill>
                    <a:latin typeface="Futura"/>
                  </a:defRPr>
                </a:pPr>
              </a:p>
            </c:txPr>
            <c:dLblPos val="outEnd"/>
            <c:showLegendKey val="0"/>
            <c:showVal val="0"/>
            <c:showCatName val="0"/>
            <c:showSerName val="0"/>
            <c:showPercent val="0"/>
            <c:showBubbleSize val="0"/>
            <c:showLeaderLines val="0"/>
          </c:dLbls>
          <c:cat>
            <c:strRef>
              <c:f>Sheet1!$B$1:$Q$1</c:f>
              <c:strCache>
                <c:ptCount val="1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strCache>
            </c:strRef>
          </c:cat>
          <c:val>
            <c:numRef>
              <c:f>Sheet1!$B$2:$Q$2</c:f>
              <c:numCache>
                <c:ptCount val="16"/>
                <c:pt idx="0">
                  <c:v>0.000000</c:v>
                </c:pt>
                <c:pt idx="1">
                  <c:v>0.000000</c:v>
                </c:pt>
                <c:pt idx="2">
                  <c:v>0.000000</c:v>
                </c:pt>
                <c:pt idx="3">
                  <c:v>0.000000</c:v>
                </c:pt>
                <c:pt idx="4">
                  <c:v>0.000000</c:v>
                </c:pt>
                <c:pt idx="5">
                  <c:v>0.000000</c:v>
                </c:pt>
                <c:pt idx="6">
                  <c:v>0.000000</c:v>
                </c:pt>
                <c:pt idx="7">
                  <c:v>0.000000</c:v>
                </c:pt>
                <c:pt idx="8">
                  <c:v>0.000000</c:v>
                </c:pt>
                <c:pt idx="9">
                  <c:v>0.000000</c:v>
                </c:pt>
                <c:pt idx="10">
                  <c:v>209.207064</c:v>
                </c:pt>
                <c:pt idx="11">
                  <c:v>376.572715</c:v>
                </c:pt>
                <c:pt idx="12">
                  <c:v>508.373166</c:v>
                </c:pt>
                <c:pt idx="13">
                  <c:v>610.047799</c:v>
                </c:pt>
                <c:pt idx="14">
                  <c:v>686.303774</c:v>
                </c:pt>
                <c:pt idx="15">
                  <c:v>494.138717</c:v>
                </c:pt>
              </c:numCache>
            </c:numRef>
          </c:val>
        </c:ser>
        <c:ser>
          <c:idx val="1"/>
          <c:order val="1"/>
          <c:tx>
            <c:strRef>
              <c:f>Sheet1!$A$3</c:f>
              <c:strCache>
                <c:ptCount val="1"/>
                <c:pt idx="0">
                  <c:v>Discounted Total Expenditure (M.USD)</c:v>
                </c:pt>
              </c:strCache>
            </c:strRef>
          </c:tx>
          <c:spPr>
            <a:solidFill>
              <a:srgbClr val="CDB24E">
                <a:alpha val="70000"/>
              </a:srgbClr>
            </a:solidFill>
            <a:ln w="12700" cap="flat">
              <a:noFill/>
              <a:miter lim="400000"/>
            </a:ln>
            <a:effectLst/>
          </c:spPr>
          <c:invertIfNegative val="0"/>
          <c:dLbls>
            <c:numFmt formatCode="0.####" sourceLinked="0"/>
            <c:txPr>
              <a:bodyPr/>
              <a:lstStyle/>
              <a:p>
                <a:pPr>
                  <a:defRPr b="0" i="0" strike="noStrike" sz="1000" u="none">
                    <a:solidFill>
                      <a:srgbClr val="5B5854"/>
                    </a:solidFill>
                    <a:latin typeface="Futura"/>
                  </a:defRPr>
                </a:pPr>
              </a:p>
            </c:txPr>
            <c:dLblPos val="outEnd"/>
            <c:showLegendKey val="0"/>
            <c:showVal val="0"/>
            <c:showCatName val="0"/>
            <c:showSerName val="0"/>
            <c:showPercent val="0"/>
            <c:showBubbleSize val="0"/>
            <c:showLeaderLines val="0"/>
          </c:dLbls>
          <c:cat>
            <c:strRef>
              <c:f>Sheet1!$B$1:$Q$1</c:f>
              <c:strCache>
                <c:ptCount val="1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strCache>
            </c:strRef>
          </c:cat>
          <c:val>
            <c:numRef>
              <c:f>Sheet1!$B$3:$Q$3</c:f>
              <c:numCache>
                <c:ptCount val="16"/>
                <c:pt idx="0">
                  <c:v>-400.000000</c:v>
                </c:pt>
                <c:pt idx="1">
                  <c:v>-3827.947500</c:v>
                </c:pt>
                <c:pt idx="2">
                  <c:v>-3445.152750</c:v>
                </c:pt>
                <c:pt idx="3">
                  <c:v>-3100.637475</c:v>
                </c:pt>
                <c:pt idx="4">
                  <c:v>-2790.573727</c:v>
                </c:pt>
                <c:pt idx="5">
                  <c:v>-2511.516355</c:v>
                </c:pt>
                <c:pt idx="6">
                  <c:v>-11.917564</c:v>
                </c:pt>
                <c:pt idx="7">
                  <c:v>-10.725808</c:v>
                </c:pt>
                <c:pt idx="8">
                  <c:v>-9.653227</c:v>
                </c:pt>
                <c:pt idx="9">
                  <c:v>-8.687904</c:v>
                </c:pt>
                <c:pt idx="10">
                  <c:v>-18.279467</c:v>
                </c:pt>
                <c:pt idx="11">
                  <c:v>-25.865838</c:v>
                </c:pt>
                <c:pt idx="12">
                  <c:v>-31.752141</c:v>
                </c:pt>
                <c:pt idx="13">
                  <c:v>-36.202524</c:v>
                </c:pt>
                <c:pt idx="14">
                  <c:v>-39.445309</c:v>
                </c:pt>
                <c:pt idx="15">
                  <c:v>-29.324044</c:v>
                </c:pt>
              </c:numCache>
            </c:numRef>
          </c:val>
        </c:ser>
        <c:gapWidth val="40"/>
        <c:overlap val="-10"/>
        <c:axId val="2094734552"/>
        <c:axId val="2094734553"/>
      </c:barChart>
      <c:lineChart>
        <c:grouping val="standard"/>
        <c:varyColors val="0"/>
        <c:ser>
          <c:idx val="2"/>
          <c:order val="2"/>
          <c:tx>
            <c:strRef>
              <c:f>Sheet1!$A$4</c:f>
              <c:strCache>
                <c:ptCount val="1"/>
                <c:pt idx="0">
                  <c:v>Discounted Cumulative Cash Flow (M.USD)</c:v>
                </c:pt>
              </c:strCache>
            </c:strRef>
          </c:tx>
          <c:spPr>
            <a:solidFill>
              <a:srgbClr val="FFFFFF"/>
            </a:solidFill>
            <a:ln w="50800" cap="flat">
              <a:solidFill>
                <a:srgbClr val="5C7CA1">
                  <a:alpha val="70000"/>
                </a:srgbClr>
              </a:solidFill>
              <a:prstDash val="solid"/>
              <a:miter lim="400000"/>
            </a:ln>
            <a:effectLst/>
          </c:spPr>
          <c:marker>
            <c:symbol val="circle"/>
            <c:size val="6"/>
            <c:spPr>
              <a:solidFill>
                <a:srgbClr val="FFFFFF"/>
              </a:solidFill>
              <a:ln w="50800" cap="flat">
                <a:solidFill>
                  <a:srgbClr val="5C7CA1">
                    <a:alpha val="70000"/>
                  </a:srgbClr>
                </a:solidFill>
                <a:prstDash val="solid"/>
                <a:miter lim="400000"/>
              </a:ln>
              <a:effectLst/>
            </c:spPr>
          </c:marker>
          <c:dLbls>
            <c:numFmt formatCode="0.####" sourceLinked="0"/>
            <c:txPr>
              <a:bodyPr/>
              <a:lstStyle/>
              <a:p>
                <a:pPr>
                  <a:defRPr b="0" i="0" strike="noStrike" sz="1000" u="none">
                    <a:solidFill>
                      <a:srgbClr val="5B5854"/>
                    </a:solidFill>
                    <a:latin typeface="Futura"/>
                  </a:defRPr>
                </a:pPr>
              </a:p>
            </c:txPr>
            <c:dLblPos val="t"/>
            <c:showLegendKey val="0"/>
            <c:showVal val="0"/>
            <c:showCatName val="0"/>
            <c:showSerName val="0"/>
            <c:showPercent val="0"/>
            <c:showBubbleSize val="0"/>
            <c:showLeaderLines val="0"/>
          </c:dLbls>
          <c:cat>
            <c:strRef>
              <c:f>Sheet1!$B$1:$Q$1</c:f>
              <c:strCache>
                <c:ptCount val="1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strCache>
            </c:strRef>
          </c:cat>
          <c:val>
            <c:numRef>
              <c:f>Sheet1!$B$4:$Q$4</c:f>
              <c:numCache>
                <c:ptCount val="16"/>
                <c:pt idx="0">
                  <c:v>-400.000000</c:v>
                </c:pt>
                <c:pt idx="1">
                  <c:v>-4187.947500</c:v>
                </c:pt>
                <c:pt idx="2">
                  <c:v>-7214.305500</c:v>
                </c:pt>
                <c:pt idx="3">
                  <c:v>-9593.512425</c:v>
                </c:pt>
                <c:pt idx="4">
                  <c:v>-11424.734910</c:v>
                </c:pt>
                <c:pt idx="5">
                  <c:v>-12793.777774</c:v>
                </c:pt>
                <c:pt idx="6">
                  <c:v>-11526.317561</c:v>
                </c:pt>
                <c:pt idx="7">
                  <c:v>-10384.411613</c:v>
                </c:pt>
                <c:pt idx="8">
                  <c:v>-9355.623679</c:v>
                </c:pt>
                <c:pt idx="9">
                  <c:v>-8428.749215</c:v>
                </c:pt>
                <c:pt idx="10">
                  <c:v>-7394.946697</c:v>
                </c:pt>
                <c:pt idx="11">
                  <c:v>-6304.745150</c:v>
                </c:pt>
                <c:pt idx="12">
                  <c:v>-5197.649610</c:v>
                </c:pt>
                <c:pt idx="13">
                  <c:v>-4104.039374</c:v>
                </c:pt>
                <c:pt idx="14">
                  <c:v>-3046.776973</c:v>
                </c:pt>
                <c:pt idx="15">
                  <c:v>-2277.284603</c:v>
                </c:pt>
              </c:numCache>
            </c:numRef>
          </c:val>
          <c:smooth val="0"/>
        </c:ser>
        <c:marker val="1"/>
        <c:axId val="2094734552"/>
        <c:axId val="2094734553"/>
      </c:lineChart>
      <c:catAx>
        <c:axId val="2094734552"/>
        <c:scaling>
          <c:orientation val="minMax"/>
        </c:scaling>
        <c:delete val="0"/>
        <c:axPos val="b"/>
        <c:numFmt formatCode="0.0" sourceLinked="0"/>
        <c:majorTickMark val="none"/>
        <c:minorTickMark val="none"/>
        <c:tickLblPos val="low"/>
        <c:spPr>
          <a:ln w="12700" cap="flat">
            <a:solidFill>
              <a:srgbClr val="000000"/>
            </a:solidFill>
            <a:prstDash val="solid"/>
            <a:miter lim="400000"/>
          </a:ln>
        </c:spPr>
        <c:txPr>
          <a:bodyPr rot="0"/>
          <a:lstStyle/>
          <a:p>
            <a:pPr>
              <a:defRPr b="0" i="0" strike="noStrike" sz="1000" u="none">
                <a:solidFill>
                  <a:srgbClr val="000000"/>
                </a:solidFill>
                <a:latin typeface="Helvetica"/>
              </a:defRPr>
            </a:pPr>
          </a:p>
        </c:txPr>
        <c:crossAx val="2094734553"/>
        <c:crosses val="autoZero"/>
        <c:auto val="1"/>
        <c:lblAlgn val="ctr"/>
        <c:noMultiLvlLbl val="1"/>
      </c:catAx>
      <c:valAx>
        <c:axId val="2094734553"/>
        <c:scaling>
          <c:orientation val="minMax"/>
        </c:scaling>
        <c:delete val="0"/>
        <c:axPos val="l"/>
        <c:majorGridlines>
          <c:spPr>
            <a:ln w="12700" cap="flat">
              <a:solidFill>
                <a:srgbClr val="B8B8B8"/>
              </a:solidFill>
              <a:prstDash val="solid"/>
              <a:miter lim="400000"/>
            </a:ln>
          </c:spPr>
        </c:majorGridlines>
        <c:numFmt formatCode="0.0" sourceLinked="0"/>
        <c:majorTickMark val="none"/>
        <c:minorTickMark val="none"/>
        <c:tickLblPos val="nextTo"/>
        <c:spPr>
          <a:ln w="12700" cap="flat">
            <a:noFill/>
            <a:prstDash val="solid"/>
            <a:miter lim="400000"/>
          </a:ln>
        </c:spPr>
        <c:txPr>
          <a:bodyPr rot="0"/>
          <a:lstStyle/>
          <a:p>
            <a:pPr>
              <a:defRPr b="0" i="0" strike="noStrike" sz="1000" u="none">
                <a:solidFill>
                  <a:srgbClr val="000000"/>
                </a:solidFill>
                <a:latin typeface="Helvetica"/>
              </a:defRPr>
            </a:pPr>
          </a:p>
        </c:txPr>
        <c:crossAx val="2094734552"/>
        <c:crosses val="autoZero"/>
        <c:crossBetween val="between"/>
        <c:majorUnit val="4375"/>
        <c:minorUnit val="2187.5"/>
      </c:valAx>
      <c:spPr>
        <a:noFill/>
        <a:ln w="12700" cap="flat">
          <a:noFill/>
          <a:miter lim="400000"/>
        </a:ln>
        <a:effectLst/>
      </c:spPr>
    </c:plotArea>
    <c:legend>
      <c:legendPos val="t"/>
      <c:layout>
        <c:manualLayout>
          <c:xMode val="edge"/>
          <c:yMode val="edge"/>
          <c:x val="0.0789981"/>
          <c:y val="0"/>
          <c:w val="0.916425"/>
          <c:h val="0.115673"/>
        </c:manualLayout>
      </c:layout>
      <c:overlay val="1"/>
      <c:spPr>
        <a:noFill/>
        <a:ln w="12700" cap="flat">
          <a:noFill/>
          <a:miter lim="400000"/>
        </a:ln>
        <a:effectLst/>
      </c:spPr>
      <c:txPr>
        <a:bodyPr rot="0"/>
        <a:lstStyle/>
        <a:p>
          <a:pPr>
            <a:defRPr b="0" i="0" strike="noStrike" sz="1000" u="none">
              <a:solidFill>
                <a:srgbClr val="000000"/>
              </a:solidFill>
              <a:latin typeface="Helvetica"/>
            </a:defRPr>
          </a:pPr>
        </a:p>
      </c:txPr>
    </c:legend>
    <c:plotVisOnly val="1"/>
    <c:dispBlanksAs val="gap"/>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890237"/>
          <c:y val="0.125049"/>
          <c:w val="0.905976"/>
          <c:h val="0.811444"/>
        </c:manualLayout>
      </c:layout>
      <c:barChart>
        <c:barDir val="col"/>
        <c:grouping val="clustered"/>
        <c:varyColors val="0"/>
        <c:ser>
          <c:idx val="0"/>
          <c:order val="0"/>
          <c:tx>
            <c:strRef>
              <c:f>Sheet1!$A$2</c:f>
              <c:strCache>
                <c:ptCount val="1"/>
                <c:pt idx="0">
                  <c:v>Discounted Income (M.USD)</c:v>
                </c:pt>
              </c:strCache>
            </c:strRef>
          </c:tx>
          <c:spPr>
            <a:solidFill>
              <a:srgbClr val="789F46">
                <a:alpha val="70000"/>
              </a:srgbClr>
            </a:solidFill>
            <a:ln w="12700" cap="flat">
              <a:noFill/>
              <a:miter lim="400000"/>
            </a:ln>
            <a:effectLst/>
          </c:spPr>
          <c:invertIfNegative val="0"/>
          <c:dLbls>
            <c:numFmt formatCode="0.###" sourceLinked="0"/>
            <c:txPr>
              <a:bodyPr/>
              <a:lstStyle/>
              <a:p>
                <a:pPr>
                  <a:defRPr b="0" i="0" strike="noStrike" sz="1000" u="none">
                    <a:solidFill>
                      <a:srgbClr val="5B5854"/>
                    </a:solidFill>
                    <a:latin typeface="Futura"/>
                  </a:defRPr>
                </a:pPr>
              </a:p>
            </c:txPr>
            <c:dLblPos val="outEnd"/>
            <c:showLegendKey val="0"/>
            <c:showVal val="0"/>
            <c:showCatName val="0"/>
            <c:showSerName val="0"/>
            <c:showPercent val="0"/>
            <c:showBubbleSize val="0"/>
            <c:showLeaderLines val="0"/>
          </c:dLbls>
          <c:cat>
            <c:strRef>
              <c:f>Sheet1!$B$1:$Q$1</c:f>
              <c:strCache>
                <c:ptCount val="1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strCache>
            </c:strRef>
          </c:cat>
          <c:val>
            <c:numRef>
              <c:f>Sheet1!$B$2:$Q$2</c:f>
              <c:numCache>
                <c:ptCount val="16"/>
                <c:pt idx="0">
                  <c:v>0.000000</c:v>
                </c:pt>
                <c:pt idx="1">
                  <c:v>0.000000</c:v>
                </c:pt>
                <c:pt idx="2">
                  <c:v>0.000000</c:v>
                </c:pt>
                <c:pt idx="3">
                  <c:v>0.000000</c:v>
                </c:pt>
                <c:pt idx="4">
                  <c:v>0.000000</c:v>
                </c:pt>
                <c:pt idx="5">
                  <c:v>0.000000</c:v>
                </c:pt>
                <c:pt idx="6">
                  <c:v>0.000000</c:v>
                </c:pt>
                <c:pt idx="7">
                  <c:v>0.000000</c:v>
                </c:pt>
                <c:pt idx="8">
                  <c:v>0.000000</c:v>
                </c:pt>
                <c:pt idx="9">
                  <c:v>0.000000</c:v>
                </c:pt>
                <c:pt idx="10">
                  <c:v>209.207064</c:v>
                </c:pt>
                <c:pt idx="11">
                  <c:v>376.572715</c:v>
                </c:pt>
                <c:pt idx="12">
                  <c:v>508.373166</c:v>
                </c:pt>
                <c:pt idx="13">
                  <c:v>610.047799</c:v>
                </c:pt>
                <c:pt idx="14">
                  <c:v>686.303774</c:v>
                </c:pt>
                <c:pt idx="15">
                  <c:v>494.138717</c:v>
                </c:pt>
              </c:numCache>
            </c:numRef>
          </c:val>
        </c:ser>
        <c:ser>
          <c:idx val="1"/>
          <c:order val="1"/>
          <c:tx>
            <c:strRef>
              <c:f>Sheet1!$A$3</c:f>
              <c:strCache>
                <c:ptCount val="1"/>
                <c:pt idx="0">
                  <c:v>Discounted Total Expenditure (M.USD)</c:v>
                </c:pt>
              </c:strCache>
            </c:strRef>
          </c:tx>
          <c:spPr>
            <a:solidFill>
              <a:srgbClr val="CDB24E">
                <a:alpha val="70000"/>
              </a:srgbClr>
            </a:solidFill>
            <a:ln w="12700" cap="flat">
              <a:noFill/>
              <a:miter lim="400000"/>
            </a:ln>
            <a:effectLst/>
          </c:spPr>
          <c:invertIfNegative val="0"/>
          <c:dLbls>
            <c:numFmt formatCode="0.####" sourceLinked="0"/>
            <c:txPr>
              <a:bodyPr/>
              <a:lstStyle/>
              <a:p>
                <a:pPr>
                  <a:defRPr b="0" i="0" strike="noStrike" sz="1000" u="none">
                    <a:solidFill>
                      <a:srgbClr val="5B5854"/>
                    </a:solidFill>
                    <a:latin typeface="Futura"/>
                  </a:defRPr>
                </a:pPr>
              </a:p>
            </c:txPr>
            <c:dLblPos val="outEnd"/>
            <c:showLegendKey val="0"/>
            <c:showVal val="0"/>
            <c:showCatName val="0"/>
            <c:showSerName val="0"/>
            <c:showPercent val="0"/>
            <c:showBubbleSize val="0"/>
            <c:showLeaderLines val="0"/>
          </c:dLbls>
          <c:cat>
            <c:strRef>
              <c:f>Sheet1!$B$1:$Q$1</c:f>
              <c:strCache>
                <c:ptCount val="1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strCache>
            </c:strRef>
          </c:cat>
          <c:val>
            <c:numRef>
              <c:f>Sheet1!$B$3:$Q$3</c:f>
              <c:numCache>
                <c:ptCount val="16"/>
                <c:pt idx="0">
                  <c:v>-40.000000</c:v>
                </c:pt>
                <c:pt idx="1">
                  <c:v>-382.794750</c:v>
                </c:pt>
                <c:pt idx="2">
                  <c:v>-344.515275</c:v>
                </c:pt>
                <c:pt idx="3">
                  <c:v>-310.063748</c:v>
                </c:pt>
                <c:pt idx="4">
                  <c:v>-279.057373</c:v>
                </c:pt>
                <c:pt idx="5">
                  <c:v>-251.151635</c:v>
                </c:pt>
                <c:pt idx="6">
                  <c:v>-1.191756</c:v>
                </c:pt>
                <c:pt idx="7">
                  <c:v>-1.072581</c:v>
                </c:pt>
                <c:pt idx="8">
                  <c:v>-0.965323</c:v>
                </c:pt>
                <c:pt idx="9">
                  <c:v>-0.868790</c:v>
                </c:pt>
                <c:pt idx="10">
                  <c:v>-11.242265</c:v>
                </c:pt>
                <c:pt idx="11">
                  <c:v>-19.532356</c:v>
                </c:pt>
                <c:pt idx="12">
                  <c:v>-26.052007</c:v>
                </c:pt>
                <c:pt idx="13">
                  <c:v>-31.072403</c:v>
                </c:pt>
                <c:pt idx="14">
                  <c:v>-34.828201</c:v>
                </c:pt>
                <c:pt idx="15">
                  <c:v>-25.168647</c:v>
                </c:pt>
              </c:numCache>
            </c:numRef>
          </c:val>
        </c:ser>
        <c:gapWidth val="40"/>
        <c:overlap val="-10"/>
        <c:axId val="2094734552"/>
        <c:axId val="2094734553"/>
      </c:barChart>
      <c:lineChart>
        <c:grouping val="standard"/>
        <c:varyColors val="0"/>
        <c:ser>
          <c:idx val="2"/>
          <c:order val="2"/>
          <c:tx>
            <c:strRef>
              <c:f>Sheet1!$A$4</c:f>
              <c:strCache>
                <c:ptCount val="1"/>
                <c:pt idx="0">
                  <c:v>Discounted Cumulative Cash Flow (M.USD)</c:v>
                </c:pt>
              </c:strCache>
            </c:strRef>
          </c:tx>
          <c:spPr>
            <a:solidFill>
              <a:srgbClr val="FFFFFF"/>
            </a:solidFill>
            <a:ln w="50800" cap="flat">
              <a:solidFill>
                <a:srgbClr val="5C7CA1">
                  <a:alpha val="70000"/>
                </a:srgbClr>
              </a:solidFill>
              <a:prstDash val="solid"/>
              <a:miter lim="400000"/>
            </a:ln>
            <a:effectLst/>
          </c:spPr>
          <c:marker>
            <c:symbol val="circle"/>
            <c:size val="6"/>
            <c:spPr>
              <a:solidFill>
                <a:srgbClr val="FFFFFF"/>
              </a:solidFill>
              <a:ln w="50800" cap="flat">
                <a:solidFill>
                  <a:srgbClr val="5C7CA1">
                    <a:alpha val="70000"/>
                  </a:srgbClr>
                </a:solidFill>
                <a:prstDash val="solid"/>
                <a:miter lim="400000"/>
              </a:ln>
              <a:effectLst/>
            </c:spPr>
          </c:marker>
          <c:dLbls>
            <c:numFmt formatCode="0.####" sourceLinked="0"/>
            <c:txPr>
              <a:bodyPr/>
              <a:lstStyle/>
              <a:p>
                <a:pPr>
                  <a:defRPr b="0" i="0" strike="noStrike" sz="1000" u="none">
                    <a:solidFill>
                      <a:srgbClr val="5B5854"/>
                    </a:solidFill>
                    <a:latin typeface="Futura"/>
                  </a:defRPr>
                </a:pPr>
              </a:p>
            </c:txPr>
            <c:dLblPos val="t"/>
            <c:showLegendKey val="0"/>
            <c:showVal val="0"/>
            <c:showCatName val="0"/>
            <c:showSerName val="0"/>
            <c:showPercent val="0"/>
            <c:showBubbleSize val="0"/>
            <c:showLeaderLines val="0"/>
          </c:dLbls>
          <c:cat>
            <c:strRef>
              <c:f>Sheet1!$B$1:$Q$1</c:f>
              <c:strCache>
                <c:ptCount val="1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strCache>
            </c:strRef>
          </c:cat>
          <c:val>
            <c:numRef>
              <c:f>Sheet1!$B$4:$Q$4</c:f>
              <c:numCache>
                <c:ptCount val="16"/>
                <c:pt idx="0">
                  <c:v>-40.000000</c:v>
                </c:pt>
                <c:pt idx="1">
                  <c:v>-418.794750</c:v>
                </c:pt>
                <c:pt idx="2">
                  <c:v>-721.430550</c:v>
                </c:pt>
                <c:pt idx="3">
                  <c:v>-959.351243</c:v>
                </c:pt>
                <c:pt idx="4">
                  <c:v>-1142.473491</c:v>
                </c:pt>
                <c:pt idx="5">
                  <c:v>-1279.377777</c:v>
                </c:pt>
                <c:pt idx="6">
                  <c:v>-1152.631756</c:v>
                </c:pt>
                <c:pt idx="7">
                  <c:v>-1038.441161</c:v>
                </c:pt>
                <c:pt idx="8">
                  <c:v>-935.562368</c:v>
                </c:pt>
                <c:pt idx="9">
                  <c:v>-842.874922</c:v>
                </c:pt>
                <c:pt idx="10">
                  <c:v>-560.622630</c:v>
                </c:pt>
                <c:pt idx="11">
                  <c:v>-147.520008</c:v>
                </c:pt>
                <c:pt idx="12">
                  <c:v>349.553152</c:v>
                </c:pt>
                <c:pt idx="13">
                  <c:v>893.573232</c:v>
                </c:pt>
                <c:pt idx="14">
                  <c:v>1455.691482</c:v>
                </c:pt>
                <c:pt idx="15">
                  <c:v>1779.092404</c:v>
                </c:pt>
              </c:numCache>
            </c:numRef>
          </c:val>
          <c:smooth val="0"/>
        </c:ser>
        <c:marker val="1"/>
        <c:axId val="2094734552"/>
        <c:axId val="2094734553"/>
      </c:lineChart>
      <c:catAx>
        <c:axId val="2094734552"/>
        <c:scaling>
          <c:orientation val="minMax"/>
        </c:scaling>
        <c:delete val="0"/>
        <c:axPos val="b"/>
        <c:numFmt formatCode="0.0" sourceLinked="0"/>
        <c:majorTickMark val="none"/>
        <c:minorTickMark val="none"/>
        <c:tickLblPos val="low"/>
        <c:spPr>
          <a:ln w="12700" cap="flat">
            <a:solidFill>
              <a:srgbClr val="000000"/>
            </a:solidFill>
            <a:prstDash val="solid"/>
            <a:miter lim="400000"/>
          </a:ln>
        </c:spPr>
        <c:txPr>
          <a:bodyPr rot="0"/>
          <a:lstStyle/>
          <a:p>
            <a:pPr>
              <a:defRPr b="0" i="0" strike="noStrike" sz="1000" u="none">
                <a:solidFill>
                  <a:srgbClr val="000000"/>
                </a:solidFill>
                <a:latin typeface="Helvetica"/>
              </a:defRPr>
            </a:pPr>
          </a:p>
        </c:txPr>
        <c:crossAx val="2094734553"/>
        <c:crosses val="autoZero"/>
        <c:auto val="1"/>
        <c:lblAlgn val="ctr"/>
        <c:noMultiLvlLbl val="1"/>
      </c:catAx>
      <c:valAx>
        <c:axId val="2094734553"/>
        <c:scaling>
          <c:orientation val="minMax"/>
        </c:scaling>
        <c:delete val="0"/>
        <c:axPos val="l"/>
        <c:majorGridlines>
          <c:spPr>
            <a:ln w="12700" cap="flat">
              <a:solidFill>
                <a:srgbClr val="B8B8B8"/>
              </a:solidFill>
              <a:prstDash val="solid"/>
              <a:miter lim="400000"/>
            </a:ln>
          </c:spPr>
        </c:majorGridlines>
        <c:numFmt formatCode="0.0" sourceLinked="0"/>
        <c:majorTickMark val="none"/>
        <c:minorTickMark val="none"/>
        <c:tickLblPos val="nextTo"/>
        <c:spPr>
          <a:ln w="12700" cap="flat">
            <a:noFill/>
            <a:prstDash val="solid"/>
            <a:miter lim="400000"/>
          </a:ln>
        </c:spPr>
        <c:txPr>
          <a:bodyPr rot="0"/>
          <a:lstStyle/>
          <a:p>
            <a:pPr>
              <a:defRPr b="0" i="0" strike="noStrike" sz="1000" u="none">
                <a:solidFill>
                  <a:srgbClr val="000000"/>
                </a:solidFill>
                <a:latin typeface="Helvetica"/>
              </a:defRPr>
            </a:pPr>
          </a:p>
        </c:txPr>
        <c:crossAx val="2094734552"/>
        <c:crosses val="autoZero"/>
        <c:crossBetween val="between"/>
        <c:majorUnit val="900"/>
        <c:minorUnit val="450"/>
      </c:valAx>
      <c:spPr>
        <a:noFill/>
        <a:ln w="12700" cap="flat">
          <a:noFill/>
          <a:miter lim="400000"/>
        </a:ln>
        <a:effectLst/>
      </c:spPr>
    </c:plotArea>
    <c:legend>
      <c:legendPos val="t"/>
      <c:layout>
        <c:manualLayout>
          <c:xMode val="edge"/>
          <c:yMode val="edge"/>
          <c:x val="0.0718545"/>
          <c:y val="0"/>
          <c:w val="0.923251"/>
          <c:h val="0.103979"/>
        </c:manualLayout>
      </c:layout>
      <c:overlay val="1"/>
      <c:spPr>
        <a:noFill/>
        <a:ln w="12700" cap="flat">
          <a:noFill/>
          <a:miter lim="400000"/>
        </a:ln>
        <a:effectLst/>
      </c:spPr>
      <c:txPr>
        <a:bodyPr rot="0"/>
        <a:lstStyle/>
        <a:p>
          <a:pPr>
            <a:defRPr b="0" i="0" strike="noStrike" sz="1000" u="none">
              <a:solidFill>
                <a:srgbClr val="000000"/>
              </a:solidFill>
              <a:latin typeface="Helvetica"/>
            </a:defRPr>
          </a:pPr>
        </a:p>
      </c:txPr>
    </c:legend>
    <c:plotVisOnly val="1"/>
    <c:dispBlanksAs val="gap"/>
  </c:chart>
  <c:spPr>
    <a:noFill/>
    <a:ln>
      <a:noFill/>
    </a:ln>
    <a:effectLst/>
  </c:spPr>
  <c:externalData r:id="rId1">
    <c:autoUpdate val="0"/>
  </c:externalData>
</c:chartSpace>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p:nvPr>
            <p:ph type="sldImg"/>
          </p:nvPr>
        </p:nvSpPr>
        <p:spPr>
          <a:xfrm>
            <a:off x="1143000" y="685800"/>
            <a:ext cx="4572000" cy="3429000"/>
          </a:xfrm>
          <a:prstGeom prst="rect">
            <a:avLst/>
          </a:prstGeom>
        </p:spPr>
        <p:txBody>
          <a:bodyPr/>
          <a:lstStyle/>
          <a:p>
            <a:pPr/>
          </a:p>
        </p:txBody>
      </p:sp>
      <p:sp>
        <p:nvSpPr>
          <p:cNvPr id="172" name="Shape 17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Shape 11"/>
          <p:cNvSpPr/>
          <p:nvPr>
            <p:ph type="title"/>
          </p:nvPr>
        </p:nvSpPr>
        <p:spPr>
          <a:xfrm>
            <a:off x="673100" y="3835400"/>
            <a:ext cx="11658600" cy="3886200"/>
          </a:xfrm>
          <a:prstGeom prst="rect">
            <a:avLst/>
          </a:prstGeom>
        </p:spPr>
        <p:txBody>
          <a:bodyPr/>
          <a:lstStyle>
            <a:lvl1pPr>
              <a:defRPr spc="208" sz="10400">
                <a:solidFill>
                  <a:srgbClr val="FFFFFF"/>
                </a:solidFill>
              </a:defRPr>
            </a:lvl1pPr>
          </a:lstStyle>
          <a:p>
            <a:pPr/>
            <a:r>
              <a:t>Title Text</a:t>
            </a:r>
          </a:p>
        </p:txBody>
      </p:sp>
      <p:sp>
        <p:nvSpPr>
          <p:cNvPr id="12" name="Shape 12"/>
          <p:cNvSpPr/>
          <p:nvPr>
            <p:ph type="body" sz="quarter" idx="1"/>
          </p:nvPr>
        </p:nvSpPr>
        <p:spPr>
          <a:xfrm>
            <a:off x="673100" y="2070100"/>
            <a:ext cx="11658600" cy="1778000"/>
          </a:xfrm>
          <a:prstGeom prst="rect">
            <a:avLst/>
          </a:prstGeom>
        </p:spPr>
        <p:txBody>
          <a:bodyPr anchor="b"/>
          <a:lstStyle>
            <a:lvl1pPr marL="0" indent="0" algn="ctr">
              <a:spcBef>
                <a:spcPts val="0"/>
              </a:spcBef>
              <a:buClrTx/>
              <a:buSzTx/>
              <a:buNone/>
              <a:defRPr cap="all" spc="215" sz="5400">
                <a:solidFill>
                  <a:srgbClr val="FFFFFF"/>
                </a:solidFill>
                <a:latin typeface="Futura"/>
                <a:ea typeface="Futura"/>
                <a:cs typeface="Futura"/>
                <a:sym typeface="Futura"/>
              </a:defRPr>
            </a:lvl1pPr>
            <a:lvl2pPr marL="0" indent="0" algn="ctr">
              <a:spcBef>
                <a:spcPts val="0"/>
              </a:spcBef>
              <a:buClrTx/>
              <a:buSzTx/>
              <a:buNone/>
              <a:defRPr cap="all" spc="215" sz="5400">
                <a:solidFill>
                  <a:srgbClr val="FFFFFF"/>
                </a:solidFill>
                <a:latin typeface="Futura"/>
                <a:ea typeface="Futura"/>
                <a:cs typeface="Futura"/>
                <a:sym typeface="Futura"/>
              </a:defRPr>
            </a:lvl2pPr>
            <a:lvl3pPr marL="0" indent="0" algn="ctr">
              <a:spcBef>
                <a:spcPts val="0"/>
              </a:spcBef>
              <a:buClrTx/>
              <a:buSzTx/>
              <a:buNone/>
              <a:defRPr cap="all" spc="215" sz="5400">
                <a:solidFill>
                  <a:srgbClr val="FFFFFF"/>
                </a:solidFill>
                <a:latin typeface="Futura"/>
                <a:ea typeface="Futura"/>
                <a:cs typeface="Futura"/>
                <a:sym typeface="Futura"/>
              </a:defRPr>
            </a:lvl3pPr>
            <a:lvl4pPr marL="0" indent="0" algn="ctr">
              <a:spcBef>
                <a:spcPts val="0"/>
              </a:spcBef>
              <a:buClrTx/>
              <a:buSzTx/>
              <a:buNone/>
              <a:defRPr cap="all" spc="215" sz="5400">
                <a:solidFill>
                  <a:srgbClr val="FFFFFF"/>
                </a:solidFill>
                <a:latin typeface="Futura"/>
                <a:ea typeface="Futura"/>
                <a:cs typeface="Futura"/>
                <a:sym typeface="Futura"/>
              </a:defRPr>
            </a:lvl4pPr>
            <a:lvl5pPr marL="0" indent="0" algn="ctr">
              <a:spcBef>
                <a:spcPts val="0"/>
              </a:spcBef>
              <a:buClrTx/>
              <a:buSzTx/>
              <a:buNone/>
              <a:defRPr cap="all" spc="215" sz="5400">
                <a:solidFill>
                  <a:srgbClr val="FFFFFF"/>
                </a:solidFill>
                <a:latin typeface="Futura"/>
                <a:ea typeface="Futura"/>
                <a:cs typeface="Futura"/>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xfrm>
            <a:off x="6338817" y="9231630"/>
            <a:ext cx="327168" cy="337605"/>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96" name="Shape 96"/>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7" name="Shape 9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 3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4" name="Shape 104"/>
          <p:cNvSpPr/>
          <p:nvPr>
            <p:ph type="pic" sz="quarter" idx="13"/>
          </p:nvPr>
        </p:nvSpPr>
        <p:spPr>
          <a:xfrm>
            <a:off x="6502400" y="4813300"/>
            <a:ext cx="5600700" cy="4051300"/>
          </a:xfrm>
          <a:prstGeom prst="rect">
            <a:avLst/>
          </a:prstGeom>
          <a:effectLst>
            <a:outerShdw sx="100000" sy="100000" kx="0" ky="0" algn="b" rotWithShape="0" blurRad="190500" dist="8455" dir="5400000">
              <a:srgbClr val="000000"/>
            </a:outerShdw>
          </a:effectLst>
        </p:spPr>
        <p:txBody>
          <a:bodyPr lIns="91439" tIns="45719" rIns="91439" bIns="45719" anchor="t">
            <a:noAutofit/>
          </a:bodyPr>
          <a:lstStyle/>
          <a:p>
            <a:pPr/>
          </a:p>
        </p:txBody>
      </p:sp>
      <p:sp>
        <p:nvSpPr>
          <p:cNvPr id="105" name="Shape 105"/>
          <p:cNvSpPr/>
          <p:nvPr>
            <p:ph type="pic" sz="quarter" idx="14"/>
          </p:nvPr>
        </p:nvSpPr>
        <p:spPr>
          <a:xfrm>
            <a:off x="6502400" y="1079500"/>
            <a:ext cx="5600700" cy="3429000"/>
          </a:xfrm>
          <a:prstGeom prst="rect">
            <a:avLst/>
          </a:prstGeom>
          <a:effectLst>
            <a:outerShdw sx="100000" sy="100000" kx="0" ky="0" algn="b" rotWithShape="0" blurRad="190500" dist="8455" dir="5400000">
              <a:srgbClr val="000000"/>
            </a:outerShdw>
          </a:effectLst>
        </p:spPr>
        <p:txBody>
          <a:bodyPr lIns="91439" tIns="45719" rIns="91439" bIns="45719" anchor="t">
            <a:noAutofit/>
          </a:bodyPr>
          <a:lstStyle/>
          <a:p>
            <a:pPr/>
          </a:p>
        </p:txBody>
      </p:sp>
      <p:sp>
        <p:nvSpPr>
          <p:cNvPr id="106" name="Shape 106"/>
          <p:cNvSpPr/>
          <p:nvPr>
            <p:ph type="pic" sz="half" idx="15"/>
          </p:nvPr>
        </p:nvSpPr>
        <p:spPr>
          <a:xfrm>
            <a:off x="897845" y="1079500"/>
            <a:ext cx="4978403" cy="7785100"/>
          </a:xfrm>
          <a:prstGeom prst="rect">
            <a:avLst/>
          </a:prstGeom>
          <a:effectLst>
            <a:outerShdw sx="100000" sy="100000" kx="0" ky="0" algn="b" rotWithShape="0" blurRad="190500" dist="8455" dir="5400000">
              <a:srgbClr val="000000"/>
            </a:outerShdw>
          </a:effectLst>
        </p:spPr>
        <p:txBody>
          <a:bodyPr lIns="91439" tIns="45719" rIns="91439" bIns="45719" anchor="t">
            <a:noAutofit/>
          </a:bodyPr>
          <a:lstStyle/>
          <a:p>
            <a:pPr/>
          </a:p>
        </p:txBody>
      </p:sp>
      <p:sp>
        <p:nvSpPr>
          <p:cNvPr id="107" name="Shape 10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Photo - 2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4" name="Shape 114"/>
          <p:cNvSpPr/>
          <p:nvPr>
            <p:ph type="pic" sz="half" idx="13"/>
          </p:nvPr>
        </p:nvSpPr>
        <p:spPr>
          <a:xfrm>
            <a:off x="6807200" y="1079500"/>
            <a:ext cx="5295900" cy="7785100"/>
          </a:xfrm>
          <a:prstGeom prst="rect">
            <a:avLst/>
          </a:prstGeom>
          <a:effectLst>
            <a:outerShdw sx="100000" sy="100000" kx="0" ky="0" algn="b" rotWithShape="0" blurRad="190500" dist="8455" dir="5400000">
              <a:srgbClr val="000000"/>
            </a:outerShdw>
          </a:effectLst>
        </p:spPr>
        <p:txBody>
          <a:bodyPr lIns="91439" tIns="45719" rIns="91439" bIns="45719" anchor="t">
            <a:noAutofit/>
          </a:bodyPr>
          <a:lstStyle/>
          <a:p>
            <a:pPr/>
          </a:p>
        </p:txBody>
      </p:sp>
      <p:sp>
        <p:nvSpPr>
          <p:cNvPr id="115" name="Shape 115"/>
          <p:cNvSpPr/>
          <p:nvPr>
            <p:ph type="pic" sz="half" idx="14"/>
          </p:nvPr>
        </p:nvSpPr>
        <p:spPr>
          <a:xfrm>
            <a:off x="889000" y="1079500"/>
            <a:ext cx="5295900" cy="7785100"/>
          </a:xfrm>
          <a:prstGeom prst="rect">
            <a:avLst/>
          </a:prstGeom>
          <a:effectLst>
            <a:outerShdw sx="100000" sy="100000" kx="0" ky="0" algn="b" rotWithShape="0" blurRad="190500" dist="8455" dir="5400000">
              <a:srgbClr val="000000"/>
            </a:outerShdw>
          </a:effectLst>
        </p:spPr>
        <p:txBody>
          <a:bodyPr lIns="91439" tIns="45719" rIns="91439" bIns="45719" anchor="t">
            <a:noAutofit/>
          </a:bodyPr>
          <a:lstStyle/>
          <a:p>
            <a:pPr/>
          </a:p>
        </p:txBody>
      </p:sp>
      <p:sp>
        <p:nvSpPr>
          <p:cNvPr id="116" name="Shape 116"/>
          <p:cNvSpPr/>
          <p:nvPr>
            <p:ph type="sldNum" sz="quarter" idx="2"/>
          </p:nvPr>
        </p:nvSpPr>
        <p:spPr>
          <a:xfrm>
            <a:off x="6335522" y="9232900"/>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3" name="Shape 123"/>
          <p:cNvSpPr/>
          <p:nvPr>
            <p:ph type="body" sz="quarter" idx="1"/>
          </p:nvPr>
        </p:nvSpPr>
        <p:spPr>
          <a:xfrm>
            <a:off x="673100" y="6483350"/>
            <a:ext cx="11658600" cy="558800"/>
          </a:xfrm>
          <a:prstGeom prst="rect">
            <a:avLst/>
          </a:prstGeom>
        </p:spPr>
        <p:txBody>
          <a:bodyPr/>
          <a:lstStyle>
            <a:lvl1pPr marL="0" indent="0" algn="ctr">
              <a:spcBef>
                <a:spcPts val="0"/>
              </a:spcBef>
              <a:buClrTx/>
              <a:buSzTx/>
              <a:buNone/>
              <a:defRPr i="1" spc="52" sz="2600">
                <a:solidFill>
                  <a:srgbClr val="AC6254"/>
                </a:solidFill>
              </a:defRPr>
            </a:lvl1pPr>
            <a:lvl2pPr marL="734785" indent="-353785" algn="ctr">
              <a:spcBef>
                <a:spcPts val="0"/>
              </a:spcBef>
              <a:buClrTx/>
              <a:defRPr i="1" spc="52" sz="2600">
                <a:solidFill>
                  <a:srgbClr val="AC6254"/>
                </a:solidFill>
              </a:defRPr>
            </a:lvl2pPr>
            <a:lvl3pPr marL="1115785" indent="-353785" algn="ctr">
              <a:spcBef>
                <a:spcPts val="0"/>
              </a:spcBef>
              <a:buClrTx/>
              <a:defRPr i="1" spc="52" sz="2600">
                <a:solidFill>
                  <a:srgbClr val="AC6254"/>
                </a:solidFill>
              </a:defRPr>
            </a:lvl3pPr>
            <a:lvl4pPr marL="1496785" indent="-353785" algn="ctr">
              <a:spcBef>
                <a:spcPts val="0"/>
              </a:spcBef>
              <a:buClrTx/>
              <a:defRPr i="1" spc="52" sz="2600">
                <a:solidFill>
                  <a:srgbClr val="AC6254"/>
                </a:solidFill>
              </a:defRPr>
            </a:lvl4pPr>
            <a:lvl5pPr marL="1877785" indent="-353785" algn="ctr">
              <a:spcBef>
                <a:spcPts val="0"/>
              </a:spcBef>
              <a:buClrTx/>
              <a:defRPr i="1" spc="52" sz="2600">
                <a:solidFill>
                  <a:srgbClr val="AC6254"/>
                </a:solidFill>
              </a:defRPr>
            </a:lvl5pPr>
          </a:lstStyle>
          <a:p>
            <a:pPr/>
            <a:r>
              <a:t>Body Level One</a:t>
            </a:r>
          </a:p>
          <a:p>
            <a:pPr lvl="1"/>
            <a:r>
              <a:t>Body Level Two</a:t>
            </a:r>
          </a:p>
          <a:p>
            <a:pPr lvl="2"/>
            <a:r>
              <a:t>Body Level Three</a:t>
            </a:r>
          </a:p>
          <a:p>
            <a:pPr lvl="3"/>
            <a:r>
              <a:t>Body Level Four</a:t>
            </a:r>
          </a:p>
          <a:p>
            <a:pPr lvl="4"/>
            <a:r>
              <a:t>Body Level Five</a:t>
            </a:r>
          </a:p>
        </p:txBody>
      </p:sp>
      <p:sp>
        <p:nvSpPr>
          <p:cNvPr id="124" name="Shape 124"/>
          <p:cNvSpPr/>
          <p:nvPr>
            <p:ph type="body" sz="quarter" idx="13"/>
          </p:nvPr>
        </p:nvSpPr>
        <p:spPr>
          <a:xfrm>
            <a:off x="673100" y="5317838"/>
            <a:ext cx="11658600" cy="1057562"/>
          </a:xfrm>
          <a:prstGeom prst="rect">
            <a:avLst/>
          </a:prstGeom>
        </p:spPr>
        <p:txBody>
          <a:bodyPr anchor="b"/>
          <a:lstStyle/>
          <a:p>
            <a:pPr marL="0" indent="0" algn="ctr" defTabSz="896111">
              <a:spcBef>
                <a:spcPts val="0"/>
              </a:spcBef>
              <a:buClrTx/>
              <a:buSzTx/>
              <a:buNone/>
              <a:defRPr cap="all" spc="392" sz="5684">
                <a:latin typeface="Futura"/>
                <a:ea typeface="Futura"/>
                <a:cs typeface="Futura"/>
                <a:sym typeface="Futura"/>
              </a:defRPr>
            </a:pPr>
          </a:p>
        </p:txBody>
      </p:sp>
      <p:sp>
        <p:nvSpPr>
          <p:cNvPr id="125" name="Shape 125"/>
          <p:cNvSpPr/>
          <p:nvPr>
            <p:ph type="body" sz="quarter" idx="14"/>
          </p:nvPr>
        </p:nvSpPr>
        <p:spPr>
          <a:xfrm>
            <a:off x="6113658" y="7061200"/>
            <a:ext cx="779543" cy="1409700"/>
          </a:xfrm>
          <a:prstGeom prst="rect">
            <a:avLst/>
          </a:prstGeom>
        </p:spPr>
        <p:txBody>
          <a:bodyPr anchor="t"/>
          <a:lstStyle/>
          <a:p>
            <a:pPr marL="0" indent="0" algn="ctr" defTabSz="647700">
              <a:spcBef>
                <a:spcPts val="0"/>
              </a:spcBef>
              <a:buClrTx/>
              <a:buSzTx/>
              <a:buNone/>
              <a:defRPr spc="100" sz="9000">
                <a:latin typeface="Baskerville SemiBold"/>
                <a:ea typeface="Baskerville SemiBold"/>
                <a:cs typeface="Baskerville SemiBold"/>
                <a:sym typeface="Baskerville SemiBold"/>
              </a:defRPr>
            </a:pPr>
          </a:p>
        </p:txBody>
      </p:sp>
      <p:sp>
        <p:nvSpPr>
          <p:cNvPr id="126" name="Shape 126"/>
          <p:cNvSpPr/>
          <p:nvPr>
            <p:ph type="body" sz="quarter" idx="15"/>
          </p:nvPr>
        </p:nvSpPr>
        <p:spPr>
          <a:xfrm>
            <a:off x="6113658" y="2565400"/>
            <a:ext cx="779543" cy="1409700"/>
          </a:xfrm>
          <a:prstGeom prst="rect">
            <a:avLst/>
          </a:prstGeom>
        </p:spPr>
        <p:txBody>
          <a:bodyPr anchor="t"/>
          <a:lstStyle/>
          <a:p>
            <a:pPr marL="0" indent="0" algn="ctr" defTabSz="647700">
              <a:spcBef>
                <a:spcPts val="0"/>
              </a:spcBef>
              <a:buClrTx/>
              <a:buSzTx/>
              <a:buNone/>
              <a:defRPr spc="100" sz="9000">
                <a:latin typeface="Baskerville SemiBold"/>
                <a:ea typeface="Baskerville SemiBold"/>
                <a:cs typeface="Baskerville SemiBold"/>
                <a:sym typeface="Baskerville SemiBold"/>
              </a:defRPr>
            </a:pPr>
          </a:p>
        </p:txBody>
      </p:sp>
      <p:sp>
        <p:nvSpPr>
          <p:cNvPr id="127" name="Shape 12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34" name="Shape 134"/>
          <p:cNvSpPr/>
          <p:nvPr>
            <p:ph type="pic" idx="13"/>
          </p:nvPr>
        </p:nvSpPr>
        <p:spPr>
          <a:xfrm>
            <a:off x="-5646" y="0"/>
            <a:ext cx="13004803" cy="9753600"/>
          </a:xfrm>
          <a:prstGeom prst="rect">
            <a:avLst/>
          </a:prstGeom>
        </p:spPr>
        <p:txBody>
          <a:bodyPr lIns="91439" tIns="45719" rIns="91439" bIns="45719" anchor="t">
            <a:noAutofit/>
          </a:bodyPr>
          <a:lstStyle/>
          <a:p>
            <a:pPr/>
          </a:p>
        </p:txBody>
      </p:sp>
      <p:sp>
        <p:nvSpPr>
          <p:cNvPr id="135" name="Shape 135"/>
          <p:cNvSpPr/>
          <p:nvPr>
            <p:ph type="sldNum" sz="quarter" idx="2"/>
          </p:nvPr>
        </p:nvSpPr>
        <p:spPr>
          <a:xfrm>
            <a:off x="6338817" y="9231630"/>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42" name="Shape 14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1" showMasterPhAnim="1">
  <p:cSld name="Blank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9" name="Shape 1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156" name="Shape 156"/>
          <p:cNvSpPr/>
          <p:nvPr>
            <p:ph type="title"/>
          </p:nvPr>
        </p:nvSpPr>
        <p:spPr>
          <a:xfrm>
            <a:off x="673100" y="584200"/>
            <a:ext cx="11658600" cy="749300"/>
          </a:xfrm>
          <a:prstGeom prst="rect">
            <a:avLst/>
          </a:prstGeom>
        </p:spPr>
        <p:txBody>
          <a:bodyPr/>
          <a:lstStyle/>
          <a:p>
            <a:pPr/>
            <a:r>
              <a:t>Title Text</a:t>
            </a:r>
          </a:p>
        </p:txBody>
      </p:sp>
      <p:sp>
        <p:nvSpPr>
          <p:cNvPr id="157" name="Shape 157"/>
          <p:cNvSpPr/>
          <p:nvPr>
            <p:ph type="body" idx="1"/>
          </p:nvPr>
        </p:nvSpPr>
        <p:spPr>
          <a:xfrm>
            <a:off x="673100" y="2387600"/>
            <a:ext cx="11658600" cy="6451600"/>
          </a:xfrm>
          <a:prstGeom prst="rect">
            <a:avLst/>
          </a:prstGeom>
        </p:spPr>
        <p:txBody>
          <a:bodyPr anchor="t"/>
          <a:lstStyle/>
          <a:p>
            <a:pPr/>
            <a:r>
              <a:t>Body Level One</a:t>
            </a:r>
          </a:p>
          <a:p>
            <a:pPr lvl="1"/>
            <a:r>
              <a:t>Body Level Two</a:t>
            </a:r>
          </a:p>
          <a:p>
            <a:pPr lvl="2"/>
            <a:r>
              <a:t>Body Level Three</a:t>
            </a:r>
          </a:p>
          <a:p>
            <a:pPr lvl="3"/>
            <a:r>
              <a:t>Body Level Four</a:t>
            </a:r>
          </a:p>
          <a:p>
            <a:pPr lvl="4"/>
            <a:r>
              <a:t>Body Level Five</a:t>
            </a:r>
          </a:p>
        </p:txBody>
      </p:sp>
      <p:sp>
        <p:nvSpPr>
          <p:cNvPr id="158" name="Shape 158"/>
          <p:cNvSpPr/>
          <p:nvPr>
            <p:ph type="sldNum" sz="quarter" idx="2"/>
          </p:nvPr>
        </p:nvSpPr>
        <p:spPr>
          <a:xfrm>
            <a:off x="6338817" y="9231630"/>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1" showMasterPhAnim="1">
  <p:cSld name="Blank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5" name="Shape 16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Shape 20"/>
          <p:cNvSpPr/>
          <p:nvPr>
            <p:ph type="pic" idx="13"/>
          </p:nvPr>
        </p:nvSpPr>
        <p:spPr>
          <a:xfrm>
            <a:off x="533400" y="3479800"/>
            <a:ext cx="11938000" cy="5765800"/>
          </a:xfrm>
          <a:prstGeom prst="rect">
            <a:avLst/>
          </a:prstGeom>
          <a:effectLst>
            <a:outerShdw sx="100000" sy="100000" kx="0" ky="0" algn="b" rotWithShape="0" blurRad="190500" dist="8455" dir="5400000">
              <a:srgbClr val="000000"/>
            </a:outerShdw>
          </a:effectLst>
        </p:spPr>
        <p:txBody>
          <a:bodyPr lIns="91439" tIns="45719" rIns="91439" bIns="45719" anchor="t">
            <a:noAutofit/>
          </a:bodyPr>
          <a:lstStyle/>
          <a:p>
            <a:pPr/>
          </a:p>
        </p:txBody>
      </p:sp>
      <p:sp>
        <p:nvSpPr>
          <p:cNvPr id="21" name="Shape 21"/>
          <p:cNvSpPr/>
          <p:nvPr>
            <p:ph type="title"/>
          </p:nvPr>
        </p:nvSpPr>
        <p:spPr>
          <a:xfrm>
            <a:off x="673100" y="1168400"/>
            <a:ext cx="11658600" cy="1333500"/>
          </a:xfrm>
          <a:prstGeom prst="rect">
            <a:avLst/>
          </a:prstGeom>
        </p:spPr>
        <p:txBody>
          <a:bodyPr/>
          <a:lstStyle>
            <a:lvl1pPr>
              <a:lnSpc>
                <a:spcPct val="80000"/>
              </a:lnSpc>
              <a:defRPr spc="148" sz="7400">
                <a:solidFill>
                  <a:srgbClr val="FFFFFF"/>
                </a:solidFill>
              </a:defRPr>
            </a:lvl1pPr>
          </a:lstStyle>
          <a:p>
            <a:pPr/>
            <a:r>
              <a:t>Title Text</a:t>
            </a:r>
          </a:p>
        </p:txBody>
      </p:sp>
      <p:sp>
        <p:nvSpPr>
          <p:cNvPr id="22" name="Shape 22"/>
          <p:cNvSpPr/>
          <p:nvPr>
            <p:ph type="body" sz="quarter" idx="1"/>
          </p:nvPr>
        </p:nvSpPr>
        <p:spPr>
          <a:xfrm>
            <a:off x="673100" y="508000"/>
            <a:ext cx="11658600" cy="673100"/>
          </a:xfrm>
          <a:prstGeom prst="rect">
            <a:avLst/>
          </a:prstGeom>
        </p:spPr>
        <p:txBody>
          <a:bodyPr anchor="t"/>
          <a:lstStyle>
            <a:lvl1pPr marL="0" indent="0" algn="ctr">
              <a:spcBef>
                <a:spcPts val="0"/>
              </a:spcBef>
              <a:buClrTx/>
              <a:buSzTx/>
              <a:buNone/>
              <a:defRPr cap="all" spc="79" sz="4000">
                <a:solidFill>
                  <a:srgbClr val="FFFFFF"/>
                </a:solidFill>
                <a:latin typeface="Futura"/>
                <a:ea typeface="Futura"/>
                <a:cs typeface="Futura"/>
                <a:sym typeface="Futura"/>
              </a:defRPr>
            </a:lvl1pPr>
            <a:lvl2pPr marL="0" indent="0" algn="ctr">
              <a:spcBef>
                <a:spcPts val="0"/>
              </a:spcBef>
              <a:buClrTx/>
              <a:buSzTx/>
              <a:buNone/>
              <a:defRPr cap="all" spc="79" sz="4000">
                <a:solidFill>
                  <a:srgbClr val="FFFFFF"/>
                </a:solidFill>
                <a:latin typeface="Futura"/>
                <a:ea typeface="Futura"/>
                <a:cs typeface="Futura"/>
                <a:sym typeface="Futura"/>
              </a:defRPr>
            </a:lvl2pPr>
            <a:lvl3pPr marL="0" indent="0" algn="ctr">
              <a:spcBef>
                <a:spcPts val="0"/>
              </a:spcBef>
              <a:buClrTx/>
              <a:buSzTx/>
              <a:buNone/>
              <a:defRPr cap="all" spc="79" sz="4000">
                <a:solidFill>
                  <a:srgbClr val="FFFFFF"/>
                </a:solidFill>
                <a:latin typeface="Futura"/>
                <a:ea typeface="Futura"/>
                <a:cs typeface="Futura"/>
                <a:sym typeface="Futura"/>
              </a:defRPr>
            </a:lvl3pPr>
            <a:lvl4pPr marL="0" indent="0" algn="ctr">
              <a:spcBef>
                <a:spcPts val="0"/>
              </a:spcBef>
              <a:buClrTx/>
              <a:buSzTx/>
              <a:buNone/>
              <a:defRPr cap="all" spc="79" sz="4000">
                <a:solidFill>
                  <a:srgbClr val="FFFFFF"/>
                </a:solidFill>
                <a:latin typeface="Futura"/>
                <a:ea typeface="Futura"/>
                <a:cs typeface="Futura"/>
                <a:sym typeface="Futura"/>
              </a:defRPr>
            </a:lvl4pPr>
            <a:lvl5pPr marL="0" indent="0" algn="ctr">
              <a:spcBef>
                <a:spcPts val="0"/>
              </a:spcBef>
              <a:buClrTx/>
              <a:buSzTx/>
              <a:buNone/>
              <a:defRPr cap="all" spc="79" sz="4000">
                <a:solidFill>
                  <a:srgbClr val="FFFFFF"/>
                </a:solidFill>
                <a:latin typeface="Futura"/>
                <a:ea typeface="Futura"/>
                <a:cs typeface="Futura"/>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23" name="Shape 23"/>
          <p:cNvSpPr/>
          <p:nvPr>
            <p:ph type="sldNum" sz="quarter" idx="2"/>
          </p:nvPr>
        </p:nvSpPr>
        <p:spPr>
          <a:xfrm>
            <a:off x="6338817" y="9231630"/>
            <a:ext cx="327168" cy="337605"/>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 name="Shape 30"/>
          <p:cNvSpPr/>
          <p:nvPr>
            <p:ph type="pic" idx="13"/>
          </p:nvPr>
        </p:nvSpPr>
        <p:spPr>
          <a:xfrm>
            <a:off x="876300" y="2330450"/>
            <a:ext cx="11277600" cy="6477000"/>
          </a:xfrm>
          <a:prstGeom prst="rect">
            <a:avLst/>
          </a:prstGeom>
          <a:effectLst>
            <a:outerShdw sx="100000" sy="100000" kx="0" ky="0" algn="b" rotWithShape="0" blurRad="190500" dist="8455" dir="5400000">
              <a:srgbClr val="000000"/>
            </a:outerShdw>
          </a:effectLst>
        </p:spPr>
        <p:txBody>
          <a:bodyPr lIns="91439" tIns="45719" rIns="91439" bIns="45719" anchor="t">
            <a:noAutofit/>
          </a:bodyPr>
          <a:lstStyle/>
          <a:p>
            <a:pPr/>
          </a:p>
        </p:txBody>
      </p:sp>
      <p:sp>
        <p:nvSpPr>
          <p:cNvPr id="31" name="Shape 31"/>
          <p:cNvSpPr/>
          <p:nvPr>
            <p:ph type="title"/>
          </p:nvPr>
        </p:nvSpPr>
        <p:spPr>
          <a:xfrm>
            <a:off x="673100" y="584200"/>
            <a:ext cx="11658600" cy="749300"/>
          </a:xfrm>
          <a:prstGeom prst="rect">
            <a:avLst/>
          </a:prstGeom>
        </p:spPr>
        <p:txBody>
          <a:bodyPr/>
          <a:lstStyle/>
          <a:p>
            <a:pPr/>
            <a:r>
              <a:t>Title Text</a:t>
            </a:r>
          </a:p>
        </p:txBody>
      </p:sp>
      <p:sp>
        <p:nvSpPr>
          <p:cNvPr id="32" name="Shape 32"/>
          <p:cNvSpPr/>
          <p:nvPr>
            <p:ph type="body" sz="quarter" idx="1"/>
          </p:nvPr>
        </p:nvSpPr>
        <p:spPr>
          <a:xfrm>
            <a:off x="673100" y="1320800"/>
            <a:ext cx="11658600" cy="495300"/>
          </a:xfrm>
          <a:prstGeom prst="rect">
            <a:avLst/>
          </a:prstGeom>
        </p:spPr>
        <p:txBody>
          <a:bodyPr anchor="t"/>
          <a:lstStyle>
            <a:lvl1pPr marL="0" indent="0" algn="ctr">
              <a:spcBef>
                <a:spcPts val="0"/>
              </a:spcBef>
              <a:buClrTx/>
              <a:buSzTx/>
              <a:buNone/>
              <a:defRPr cap="all" spc="233" sz="2600">
                <a:latin typeface="Futura"/>
                <a:ea typeface="Futura"/>
                <a:cs typeface="Futura"/>
                <a:sym typeface="Futura"/>
              </a:defRPr>
            </a:lvl1pPr>
            <a:lvl2pPr marL="0" indent="0" algn="ctr">
              <a:spcBef>
                <a:spcPts val="0"/>
              </a:spcBef>
              <a:buClrTx/>
              <a:buSzTx/>
              <a:buNone/>
              <a:defRPr cap="all" spc="233" sz="2600">
                <a:latin typeface="Futura"/>
                <a:ea typeface="Futura"/>
                <a:cs typeface="Futura"/>
                <a:sym typeface="Futura"/>
              </a:defRPr>
            </a:lvl2pPr>
            <a:lvl3pPr marL="0" indent="0" algn="ctr">
              <a:spcBef>
                <a:spcPts val="0"/>
              </a:spcBef>
              <a:buClrTx/>
              <a:buSzTx/>
              <a:buNone/>
              <a:defRPr cap="all" spc="233" sz="2600">
                <a:latin typeface="Futura"/>
                <a:ea typeface="Futura"/>
                <a:cs typeface="Futura"/>
                <a:sym typeface="Futura"/>
              </a:defRPr>
            </a:lvl3pPr>
            <a:lvl4pPr marL="0" indent="0" algn="ctr">
              <a:spcBef>
                <a:spcPts val="0"/>
              </a:spcBef>
              <a:buClrTx/>
              <a:buSzTx/>
              <a:buNone/>
              <a:defRPr cap="all" spc="233" sz="2600">
                <a:latin typeface="Futura"/>
                <a:ea typeface="Futura"/>
                <a:cs typeface="Futura"/>
                <a:sym typeface="Futura"/>
              </a:defRPr>
            </a:lvl4pPr>
            <a:lvl5pPr marL="0" indent="0" algn="ctr">
              <a:spcBef>
                <a:spcPts val="0"/>
              </a:spcBef>
              <a:buClrTx/>
              <a:buSzTx/>
              <a:buNone/>
              <a:defRPr cap="all" spc="233" sz="2600">
                <a:latin typeface="Futura"/>
                <a:ea typeface="Futura"/>
                <a:cs typeface="Futura"/>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33" name="Shape 33"/>
          <p:cNvSpPr/>
          <p:nvPr>
            <p:ph type="sldNum" sz="quarter" idx="2"/>
          </p:nvPr>
        </p:nvSpPr>
        <p:spPr>
          <a:xfrm>
            <a:off x="6338817" y="9231630"/>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 name="Shape 40"/>
          <p:cNvSpPr/>
          <p:nvPr>
            <p:ph type="title"/>
          </p:nvPr>
        </p:nvSpPr>
        <p:spPr>
          <a:xfrm>
            <a:off x="673100" y="3086100"/>
            <a:ext cx="11658600" cy="3568700"/>
          </a:xfrm>
          <a:prstGeom prst="rect">
            <a:avLst/>
          </a:prstGeom>
        </p:spPr>
        <p:txBody>
          <a:bodyPr anchor="ctr"/>
          <a:lstStyle>
            <a:lvl1pPr>
              <a:defRPr spc="208" sz="10400">
                <a:solidFill>
                  <a:srgbClr val="FFFFFF"/>
                </a:solidFill>
              </a:defRPr>
            </a:lvl1pPr>
          </a:lstStyle>
          <a:p>
            <a:pPr/>
            <a:r>
              <a:t>Title Text</a:t>
            </a:r>
          </a:p>
        </p:txBody>
      </p:sp>
      <p:sp>
        <p:nvSpPr>
          <p:cNvPr id="41" name="Shape 41"/>
          <p:cNvSpPr/>
          <p:nvPr>
            <p:ph type="sldNum" sz="quarter" idx="2"/>
          </p:nvPr>
        </p:nvSpPr>
        <p:spPr>
          <a:xfrm>
            <a:off x="6338817" y="9231630"/>
            <a:ext cx="327168" cy="337605"/>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Center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8" name="Shape 48"/>
          <p:cNvSpPr/>
          <p:nvPr>
            <p:ph type="title"/>
          </p:nvPr>
        </p:nvSpPr>
        <p:spPr>
          <a:xfrm>
            <a:off x="673100" y="3086100"/>
            <a:ext cx="11658600" cy="3568700"/>
          </a:xfrm>
          <a:prstGeom prst="rect">
            <a:avLst/>
          </a:prstGeom>
        </p:spPr>
        <p:txBody>
          <a:bodyPr anchor="ctr"/>
          <a:lstStyle>
            <a:lvl1pPr>
              <a:defRPr spc="208" sz="10400"/>
            </a:lvl1pPr>
          </a:lstStyle>
          <a:p>
            <a:pPr/>
            <a:r>
              <a:t>Title Text</a:t>
            </a:r>
          </a:p>
        </p:txBody>
      </p:sp>
      <p:sp>
        <p:nvSpPr>
          <p:cNvPr id="49" name="Shape 49"/>
          <p:cNvSpPr/>
          <p:nvPr>
            <p:ph type="sldNum" sz="quarter" idx="2"/>
          </p:nvPr>
        </p:nvSpPr>
        <p:spPr>
          <a:xfrm>
            <a:off x="6338817" y="9231630"/>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6" name="Shape 56"/>
          <p:cNvSpPr/>
          <p:nvPr>
            <p:ph type="pic" sz="half" idx="13"/>
          </p:nvPr>
        </p:nvSpPr>
        <p:spPr>
          <a:xfrm>
            <a:off x="6191618" y="1082886"/>
            <a:ext cx="5880103" cy="7747001"/>
          </a:xfrm>
          <a:prstGeom prst="rect">
            <a:avLst/>
          </a:prstGeom>
          <a:effectLst>
            <a:outerShdw sx="100000" sy="100000" kx="0" ky="0" algn="b" rotWithShape="0" blurRad="190500" dist="8455" dir="5400000">
              <a:srgbClr val="000000"/>
            </a:outerShdw>
          </a:effectLst>
        </p:spPr>
        <p:txBody>
          <a:bodyPr lIns="91439" tIns="45719" rIns="91439" bIns="45719" anchor="t">
            <a:noAutofit/>
          </a:bodyPr>
          <a:lstStyle/>
          <a:p>
            <a:pPr/>
          </a:p>
        </p:txBody>
      </p:sp>
      <p:sp>
        <p:nvSpPr>
          <p:cNvPr id="57" name="Shape 57"/>
          <p:cNvSpPr/>
          <p:nvPr>
            <p:ph type="title"/>
          </p:nvPr>
        </p:nvSpPr>
        <p:spPr>
          <a:xfrm>
            <a:off x="673100" y="4191000"/>
            <a:ext cx="4889500" cy="3581400"/>
          </a:xfrm>
          <a:prstGeom prst="rect">
            <a:avLst/>
          </a:prstGeom>
        </p:spPr>
        <p:txBody>
          <a:bodyPr/>
          <a:lstStyle>
            <a:lvl1pPr algn="l">
              <a:lnSpc>
                <a:spcPct val="80000"/>
              </a:lnSpc>
              <a:defRPr spc="148" sz="7400"/>
            </a:lvl1pPr>
          </a:lstStyle>
          <a:p>
            <a:pPr/>
            <a:r>
              <a:t>Title Text</a:t>
            </a:r>
          </a:p>
        </p:txBody>
      </p:sp>
      <p:sp>
        <p:nvSpPr>
          <p:cNvPr id="58" name="Shape 58"/>
          <p:cNvSpPr/>
          <p:nvPr>
            <p:ph type="body" sz="quarter" idx="1"/>
          </p:nvPr>
        </p:nvSpPr>
        <p:spPr>
          <a:xfrm>
            <a:off x="673100" y="2844800"/>
            <a:ext cx="4889500" cy="1358900"/>
          </a:xfrm>
          <a:prstGeom prst="rect">
            <a:avLst/>
          </a:prstGeom>
        </p:spPr>
        <p:txBody>
          <a:bodyPr anchor="b"/>
          <a:lstStyle>
            <a:lvl1pPr marL="0" indent="0">
              <a:spcBef>
                <a:spcPts val="0"/>
              </a:spcBef>
              <a:buClrTx/>
              <a:buSzTx/>
              <a:buNone/>
              <a:defRPr cap="all" spc="79" sz="4000">
                <a:latin typeface="Futura"/>
                <a:ea typeface="Futura"/>
                <a:cs typeface="Futura"/>
                <a:sym typeface="Futura"/>
              </a:defRPr>
            </a:lvl1pPr>
            <a:lvl2pPr marL="0" indent="0">
              <a:spcBef>
                <a:spcPts val="0"/>
              </a:spcBef>
              <a:buClrTx/>
              <a:buSzTx/>
              <a:buNone/>
              <a:defRPr cap="all" spc="79" sz="4000">
                <a:latin typeface="Futura"/>
                <a:ea typeface="Futura"/>
                <a:cs typeface="Futura"/>
                <a:sym typeface="Futura"/>
              </a:defRPr>
            </a:lvl2pPr>
            <a:lvl3pPr marL="0" indent="0">
              <a:spcBef>
                <a:spcPts val="0"/>
              </a:spcBef>
              <a:buClrTx/>
              <a:buSzTx/>
              <a:buNone/>
              <a:defRPr cap="all" spc="79" sz="4000">
                <a:latin typeface="Futura"/>
                <a:ea typeface="Futura"/>
                <a:cs typeface="Futura"/>
                <a:sym typeface="Futura"/>
              </a:defRPr>
            </a:lvl3pPr>
            <a:lvl4pPr marL="0" indent="0">
              <a:spcBef>
                <a:spcPts val="0"/>
              </a:spcBef>
              <a:buClrTx/>
              <a:buSzTx/>
              <a:buNone/>
              <a:defRPr cap="all" spc="79" sz="4000">
                <a:latin typeface="Futura"/>
                <a:ea typeface="Futura"/>
                <a:cs typeface="Futura"/>
                <a:sym typeface="Futura"/>
              </a:defRPr>
            </a:lvl4pPr>
            <a:lvl5pPr marL="0" indent="0">
              <a:spcBef>
                <a:spcPts val="0"/>
              </a:spcBef>
              <a:buClrTx/>
              <a:buSzTx/>
              <a:buNone/>
              <a:defRPr cap="all" spc="79" sz="4000">
                <a:latin typeface="Futura"/>
                <a:ea typeface="Futura"/>
                <a:cs typeface="Futura"/>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59" name="Shape 59"/>
          <p:cNvSpPr/>
          <p:nvPr>
            <p:ph type="sldNum" sz="quarter" idx="2"/>
          </p:nvPr>
        </p:nvSpPr>
        <p:spPr>
          <a:xfrm>
            <a:off x="6338817" y="9231630"/>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66" name="Shape 66"/>
          <p:cNvSpPr/>
          <p:nvPr>
            <p:ph type="body" sz="quarter" idx="1"/>
          </p:nvPr>
        </p:nvSpPr>
        <p:spPr>
          <a:xfrm>
            <a:off x="673100" y="1320800"/>
            <a:ext cx="11658600" cy="536265"/>
          </a:xfrm>
          <a:prstGeom prst="rect">
            <a:avLst/>
          </a:prstGeom>
        </p:spPr>
        <p:txBody>
          <a:bodyPr anchor="t"/>
          <a:lstStyle>
            <a:lvl1pPr marL="0" indent="0" algn="ctr">
              <a:spcBef>
                <a:spcPts val="0"/>
              </a:spcBef>
              <a:buClrTx/>
              <a:buSzTx/>
              <a:buNone/>
              <a:defRPr cap="all" spc="233" sz="2600">
                <a:latin typeface="Futura"/>
                <a:ea typeface="Futura"/>
                <a:cs typeface="Futura"/>
                <a:sym typeface="Futura"/>
              </a:defRPr>
            </a:lvl1pPr>
            <a:lvl2pPr marL="734785" indent="-353785" algn="ctr">
              <a:spcBef>
                <a:spcPts val="0"/>
              </a:spcBef>
              <a:buClrTx/>
              <a:defRPr cap="all" spc="233" sz="2600">
                <a:latin typeface="Futura"/>
                <a:ea typeface="Futura"/>
                <a:cs typeface="Futura"/>
                <a:sym typeface="Futura"/>
              </a:defRPr>
            </a:lvl2pPr>
            <a:lvl3pPr marL="1115785" indent="-353785" algn="ctr">
              <a:spcBef>
                <a:spcPts val="0"/>
              </a:spcBef>
              <a:buClrTx/>
              <a:defRPr cap="all" spc="233" sz="2600">
                <a:latin typeface="Futura"/>
                <a:ea typeface="Futura"/>
                <a:cs typeface="Futura"/>
                <a:sym typeface="Futura"/>
              </a:defRPr>
            </a:lvl3pPr>
            <a:lvl4pPr marL="1496785" indent="-353785" algn="ctr">
              <a:spcBef>
                <a:spcPts val="0"/>
              </a:spcBef>
              <a:buClrTx/>
              <a:defRPr cap="all" spc="233" sz="2600">
                <a:latin typeface="Futura"/>
                <a:ea typeface="Futura"/>
                <a:cs typeface="Futura"/>
                <a:sym typeface="Futura"/>
              </a:defRPr>
            </a:lvl4pPr>
            <a:lvl5pPr marL="1877785" indent="-353785" algn="ctr">
              <a:spcBef>
                <a:spcPts val="0"/>
              </a:spcBef>
              <a:buClrTx/>
              <a:defRPr cap="all" spc="233" sz="2600">
                <a:latin typeface="Futura"/>
                <a:ea typeface="Futura"/>
                <a:cs typeface="Futura"/>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67" name="Shape 67"/>
          <p:cNvSpPr/>
          <p:nvPr>
            <p:ph type="title"/>
          </p:nvPr>
        </p:nvSpPr>
        <p:spPr>
          <a:xfrm>
            <a:off x="673100" y="584200"/>
            <a:ext cx="11658600" cy="749300"/>
          </a:xfrm>
          <a:prstGeom prst="rect">
            <a:avLst/>
          </a:prstGeom>
        </p:spPr>
        <p:txBody>
          <a:bodyPr/>
          <a:lstStyle/>
          <a:p>
            <a:pPr/>
            <a:r>
              <a:t>Title Text</a:t>
            </a:r>
          </a:p>
        </p:txBody>
      </p:sp>
      <p:sp>
        <p:nvSpPr>
          <p:cNvPr id="68" name="Shape 68"/>
          <p:cNvSpPr/>
          <p:nvPr>
            <p:ph type="sldNum" sz="quarter" idx="2"/>
          </p:nvPr>
        </p:nvSpPr>
        <p:spPr>
          <a:xfrm>
            <a:off x="6338817" y="9231630"/>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75" name="Shape 75"/>
          <p:cNvSpPr/>
          <p:nvPr>
            <p:ph type="body" sz="quarter" idx="1"/>
          </p:nvPr>
        </p:nvSpPr>
        <p:spPr>
          <a:xfrm>
            <a:off x="673100" y="1320800"/>
            <a:ext cx="11658600" cy="536265"/>
          </a:xfrm>
          <a:prstGeom prst="rect">
            <a:avLst/>
          </a:prstGeom>
        </p:spPr>
        <p:txBody>
          <a:bodyPr anchor="t"/>
          <a:lstStyle>
            <a:lvl1pPr marL="0" indent="0" algn="ctr">
              <a:spcBef>
                <a:spcPts val="0"/>
              </a:spcBef>
              <a:buClrTx/>
              <a:buSzTx/>
              <a:buNone/>
              <a:defRPr cap="all" spc="233" sz="2600">
                <a:latin typeface="Futura"/>
                <a:ea typeface="Futura"/>
                <a:cs typeface="Futura"/>
                <a:sym typeface="Futura"/>
              </a:defRPr>
            </a:lvl1pPr>
            <a:lvl2pPr marL="734785" indent="-353785" algn="ctr">
              <a:spcBef>
                <a:spcPts val="0"/>
              </a:spcBef>
              <a:buClrTx/>
              <a:defRPr cap="all" spc="233" sz="2600">
                <a:latin typeface="Futura"/>
                <a:ea typeface="Futura"/>
                <a:cs typeface="Futura"/>
                <a:sym typeface="Futura"/>
              </a:defRPr>
            </a:lvl2pPr>
            <a:lvl3pPr marL="1115785" indent="-353785" algn="ctr">
              <a:spcBef>
                <a:spcPts val="0"/>
              </a:spcBef>
              <a:buClrTx/>
              <a:defRPr cap="all" spc="233" sz="2600">
                <a:latin typeface="Futura"/>
                <a:ea typeface="Futura"/>
                <a:cs typeface="Futura"/>
                <a:sym typeface="Futura"/>
              </a:defRPr>
            </a:lvl3pPr>
            <a:lvl4pPr marL="1496785" indent="-353785" algn="ctr">
              <a:spcBef>
                <a:spcPts val="0"/>
              </a:spcBef>
              <a:buClrTx/>
              <a:defRPr cap="all" spc="233" sz="2600">
                <a:latin typeface="Futura"/>
                <a:ea typeface="Futura"/>
                <a:cs typeface="Futura"/>
                <a:sym typeface="Futura"/>
              </a:defRPr>
            </a:lvl4pPr>
            <a:lvl5pPr marL="1877785" indent="-353785" algn="ctr">
              <a:spcBef>
                <a:spcPts val="0"/>
              </a:spcBef>
              <a:buClrTx/>
              <a:defRPr cap="all" spc="233" sz="2600">
                <a:latin typeface="Futura"/>
                <a:ea typeface="Futura"/>
                <a:cs typeface="Futura"/>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76" name="Shape 76"/>
          <p:cNvSpPr/>
          <p:nvPr>
            <p:ph type="title"/>
          </p:nvPr>
        </p:nvSpPr>
        <p:spPr>
          <a:xfrm>
            <a:off x="673100" y="584200"/>
            <a:ext cx="11658600" cy="749300"/>
          </a:xfrm>
          <a:prstGeom prst="rect">
            <a:avLst/>
          </a:prstGeom>
        </p:spPr>
        <p:txBody>
          <a:bodyPr/>
          <a:lstStyle/>
          <a:p>
            <a:pPr/>
            <a:r>
              <a:t>Title Text</a:t>
            </a:r>
          </a:p>
        </p:txBody>
      </p:sp>
      <p:sp>
        <p:nvSpPr>
          <p:cNvPr id="77" name="Shape 77"/>
          <p:cNvSpPr/>
          <p:nvPr>
            <p:ph type="body" idx="13"/>
          </p:nvPr>
        </p:nvSpPr>
        <p:spPr>
          <a:xfrm>
            <a:off x="673100" y="2387600"/>
            <a:ext cx="11658600" cy="6451600"/>
          </a:xfrm>
          <a:prstGeom prst="rect">
            <a:avLst/>
          </a:prstGeom>
        </p:spPr>
        <p:txBody>
          <a:bodyPr anchor="t"/>
          <a:lstStyle/>
          <a:p>
            <a:pPr>
              <a:defRPr spc="0"/>
            </a:pPr>
          </a:p>
        </p:txBody>
      </p:sp>
      <p:sp>
        <p:nvSpPr>
          <p:cNvPr id="78" name="Shape 7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5" name="Shape 85"/>
          <p:cNvSpPr/>
          <p:nvPr>
            <p:ph type="pic" sz="half" idx="13"/>
          </p:nvPr>
        </p:nvSpPr>
        <p:spPr>
          <a:xfrm>
            <a:off x="6172200" y="2324088"/>
            <a:ext cx="5943600" cy="6568574"/>
          </a:xfrm>
          <a:prstGeom prst="rect">
            <a:avLst/>
          </a:prstGeom>
          <a:effectLst>
            <a:outerShdw sx="100000" sy="100000" kx="0" ky="0" algn="b" rotWithShape="0" blurRad="190500" dist="8455" dir="5400000">
              <a:srgbClr val="000000"/>
            </a:outerShdw>
          </a:effectLst>
        </p:spPr>
        <p:txBody>
          <a:bodyPr lIns="91439" tIns="45719" rIns="91439" bIns="45719" anchor="t">
            <a:noAutofit/>
          </a:bodyPr>
          <a:lstStyle/>
          <a:p>
            <a:pPr/>
          </a:p>
        </p:txBody>
      </p:sp>
      <p:sp>
        <p:nvSpPr>
          <p:cNvPr id="86" name="Shape 86"/>
          <p:cNvSpPr/>
          <p:nvPr>
            <p:ph type="body" sz="quarter" idx="1"/>
          </p:nvPr>
        </p:nvSpPr>
        <p:spPr>
          <a:xfrm>
            <a:off x="673100" y="1320800"/>
            <a:ext cx="11658600" cy="536265"/>
          </a:xfrm>
          <a:prstGeom prst="rect">
            <a:avLst/>
          </a:prstGeom>
        </p:spPr>
        <p:txBody>
          <a:bodyPr anchor="t"/>
          <a:lstStyle>
            <a:lvl1pPr marL="0" indent="0" algn="ctr">
              <a:spcBef>
                <a:spcPts val="0"/>
              </a:spcBef>
              <a:buClrTx/>
              <a:buSzTx/>
              <a:buNone/>
              <a:defRPr cap="all" spc="233" sz="2600">
                <a:latin typeface="Futura"/>
                <a:ea typeface="Futura"/>
                <a:cs typeface="Futura"/>
                <a:sym typeface="Futura"/>
              </a:defRPr>
            </a:lvl1pPr>
            <a:lvl2pPr marL="734785" indent="-353785" algn="ctr">
              <a:spcBef>
                <a:spcPts val="0"/>
              </a:spcBef>
              <a:buClrTx/>
              <a:defRPr cap="all" spc="233" sz="2600">
                <a:latin typeface="Futura"/>
                <a:ea typeface="Futura"/>
                <a:cs typeface="Futura"/>
                <a:sym typeface="Futura"/>
              </a:defRPr>
            </a:lvl2pPr>
            <a:lvl3pPr marL="1115785" indent="-353785" algn="ctr">
              <a:spcBef>
                <a:spcPts val="0"/>
              </a:spcBef>
              <a:buClrTx/>
              <a:defRPr cap="all" spc="233" sz="2600">
                <a:latin typeface="Futura"/>
                <a:ea typeface="Futura"/>
                <a:cs typeface="Futura"/>
                <a:sym typeface="Futura"/>
              </a:defRPr>
            </a:lvl3pPr>
            <a:lvl4pPr marL="1496785" indent="-353785" algn="ctr">
              <a:spcBef>
                <a:spcPts val="0"/>
              </a:spcBef>
              <a:buClrTx/>
              <a:defRPr cap="all" spc="233" sz="2600">
                <a:latin typeface="Futura"/>
                <a:ea typeface="Futura"/>
                <a:cs typeface="Futura"/>
                <a:sym typeface="Futura"/>
              </a:defRPr>
            </a:lvl4pPr>
            <a:lvl5pPr marL="1877785" indent="-353785" algn="ctr">
              <a:spcBef>
                <a:spcPts val="0"/>
              </a:spcBef>
              <a:buClrTx/>
              <a:defRPr cap="all" spc="233" sz="2600">
                <a:latin typeface="Futura"/>
                <a:ea typeface="Futura"/>
                <a:cs typeface="Futura"/>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87" name="Shape 87"/>
          <p:cNvSpPr/>
          <p:nvPr>
            <p:ph type="title"/>
          </p:nvPr>
        </p:nvSpPr>
        <p:spPr>
          <a:xfrm>
            <a:off x="673100" y="584200"/>
            <a:ext cx="11658600" cy="749300"/>
          </a:xfrm>
          <a:prstGeom prst="rect">
            <a:avLst/>
          </a:prstGeom>
        </p:spPr>
        <p:txBody>
          <a:bodyPr/>
          <a:lstStyle/>
          <a:p>
            <a:pPr/>
            <a:r>
              <a:t>Title Text</a:t>
            </a:r>
          </a:p>
        </p:txBody>
      </p:sp>
      <p:sp>
        <p:nvSpPr>
          <p:cNvPr id="88" name="Shape 88"/>
          <p:cNvSpPr/>
          <p:nvPr>
            <p:ph type="body" sz="half" idx="14"/>
          </p:nvPr>
        </p:nvSpPr>
        <p:spPr>
          <a:xfrm>
            <a:off x="673100" y="2603500"/>
            <a:ext cx="4775200" cy="6019800"/>
          </a:xfrm>
          <a:prstGeom prst="rect">
            <a:avLst/>
          </a:prstGeom>
        </p:spPr>
        <p:txBody>
          <a:bodyPr anchor="t"/>
          <a:lstStyle/>
          <a:p>
            <a:pPr>
              <a:spcBef>
                <a:spcPts val="2800"/>
              </a:spcBef>
              <a:defRPr spc="0" sz="2400"/>
            </a:pPr>
          </a:p>
        </p:txBody>
      </p:sp>
      <p:sp>
        <p:nvSpPr>
          <p:cNvPr id="89" name="Shape 8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hape 2"/>
          <p:cNvSpPr/>
          <p:nvPr>
            <p:ph type="body" idx="1"/>
          </p:nvPr>
        </p:nvSpPr>
        <p:spPr>
          <a:xfrm>
            <a:off x="673100" y="1320800"/>
            <a:ext cx="11658600" cy="7467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3" name="Shape 3"/>
          <p:cNvSpPr/>
          <p:nvPr>
            <p:ph type="title"/>
          </p:nvPr>
        </p:nvSpPr>
        <p:spPr>
          <a:xfrm>
            <a:off x="1948462" y="1950720"/>
            <a:ext cx="10403841" cy="66152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4" name="Shape 4"/>
          <p:cNvSpPr/>
          <p:nvPr>
            <p:ph type="sldNum" sz="quarter" idx="2"/>
          </p:nvPr>
        </p:nvSpPr>
        <p:spPr>
          <a:xfrm>
            <a:off x="6338817" y="9232900"/>
            <a:ext cx="327168" cy="337605"/>
          </a:xfrm>
          <a:prstGeom prst="rect">
            <a:avLst/>
          </a:prstGeom>
          <a:ln w="12700">
            <a:miter lim="400000"/>
          </a:ln>
        </p:spPr>
        <p:txBody>
          <a:bodyPr wrap="none" lIns="50800" tIns="50800" rIns="50800" bIns="50800">
            <a:spAutoFit/>
          </a:bodyPr>
          <a:lstStyle>
            <a:lvl1pPr>
              <a:defRPr cap="all" spc="28" sz="1400">
                <a:solidFill>
                  <a:srgbClr val="9A958E"/>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Futura"/>
          <a:ea typeface="Futura"/>
          <a:cs typeface="Futura"/>
          <a:sym typeface="Futura"/>
        </a:defRPr>
      </a:lvl1pPr>
      <a:lvl2pPr marL="0" marR="0" indent="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Futura"/>
          <a:ea typeface="Futura"/>
          <a:cs typeface="Futura"/>
          <a:sym typeface="Futura"/>
        </a:defRPr>
      </a:lvl2pPr>
      <a:lvl3pPr marL="0" marR="0" indent="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Futura"/>
          <a:ea typeface="Futura"/>
          <a:cs typeface="Futura"/>
          <a:sym typeface="Futura"/>
        </a:defRPr>
      </a:lvl3pPr>
      <a:lvl4pPr marL="0" marR="0" indent="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Futura"/>
          <a:ea typeface="Futura"/>
          <a:cs typeface="Futura"/>
          <a:sym typeface="Futura"/>
        </a:defRPr>
      </a:lvl4pPr>
      <a:lvl5pPr marL="0" marR="0" indent="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Futura"/>
          <a:ea typeface="Futura"/>
          <a:cs typeface="Futura"/>
          <a:sym typeface="Futura"/>
        </a:defRPr>
      </a:lvl5pPr>
      <a:lvl6pPr marL="0" marR="0" indent="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Futura"/>
          <a:ea typeface="Futura"/>
          <a:cs typeface="Futura"/>
          <a:sym typeface="Futura"/>
        </a:defRPr>
      </a:lvl6pPr>
      <a:lvl7pPr marL="0" marR="0" indent="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Futura"/>
          <a:ea typeface="Futura"/>
          <a:cs typeface="Futura"/>
          <a:sym typeface="Futura"/>
        </a:defRPr>
      </a:lvl7pPr>
      <a:lvl8pPr marL="0" marR="0" indent="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Futura"/>
          <a:ea typeface="Futura"/>
          <a:cs typeface="Futura"/>
          <a:sym typeface="Futura"/>
        </a:defRPr>
      </a:lvl8pPr>
      <a:lvl9pPr marL="0" marR="0" indent="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Futura"/>
          <a:ea typeface="Futura"/>
          <a:cs typeface="Futura"/>
          <a:sym typeface="Futura"/>
        </a:defRPr>
      </a:lvl9pPr>
    </p:titleStyle>
    <p:bodyStyle>
      <a:lvl1pPr marL="381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1pPr>
      <a:lvl2pPr marL="762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2pPr>
      <a:lvl3pPr marL="1143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3pPr>
      <a:lvl4pPr marL="1524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4pPr>
      <a:lvl5pPr marL="1905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5pPr>
      <a:lvl6pPr marL="2286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6pPr>
      <a:lvl7pPr marL="2667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7pPr>
      <a:lvl8pPr marL="3048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8pPr>
      <a:lvl9pPr marL="3429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9pPr>
    </p:bodyStyle>
    <p:otherStyle>
      <a:lvl1pPr marL="0" marR="0" indent="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1pPr>
      <a:lvl2pPr marL="0" marR="0" indent="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2pPr>
      <a:lvl3pPr marL="0" marR="0" indent="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3pPr>
      <a:lvl4pPr marL="0" marR="0" indent="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4pPr>
      <a:lvl5pPr marL="0" marR="0" indent="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5pPr>
      <a:lvl6pPr marL="0" marR="0" indent="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6pPr>
      <a:lvl7pPr marL="0" marR="0" indent="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7pPr>
      <a:lvl8pPr marL="0" marR="0" indent="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8pPr>
      <a:lvl9pPr marL="0" marR="0" indent="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3.xml"/><Relationship Id="rId3" Type="http://schemas.openxmlformats.org/officeDocument/2006/relationships/chart" Target="../charts/chart4.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5.xml"/><Relationship Id="rId3" Type="http://schemas.openxmlformats.org/officeDocument/2006/relationships/chart" Target="../charts/chart6.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jpe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jpe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9.jpe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gif"/><Relationship Id="rId3" Type="http://schemas.openxmlformats.org/officeDocument/2006/relationships/image" Target="../media/image2.gif"/><Relationship Id="rId4" Type="http://schemas.openxmlformats.org/officeDocument/2006/relationships/image" Target="../media/image3.gif"/><Relationship Id="rId5" Type="http://schemas.openxmlformats.org/officeDocument/2006/relationships/image" Target="../media/image4.gif"/><Relationship Id="rId6" Type="http://schemas.openxmlformats.org/officeDocument/2006/relationships/image" Target="../media/image5.gif"/><Relationship Id="rId7" Type="http://schemas.openxmlformats.org/officeDocument/2006/relationships/image" Target="../media/image6.gif"/><Relationship Id="rId8" Type="http://schemas.openxmlformats.org/officeDocument/2006/relationships/image" Target="../media/image7.gif"/><Relationship Id="rId9" Type="http://schemas.openxmlformats.org/officeDocument/2006/relationships/image" Target="../media/image8.gif"/><Relationship Id="rId10" Type="http://schemas.openxmlformats.org/officeDocument/2006/relationships/image" Target="../media/image9.gif"/></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xml"/><Relationship Id="rId3" Type="http://schemas.openxmlformats.org/officeDocument/2006/relationships/chart" Target="../charts/chart2.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 name="Shape 174"/>
          <p:cNvSpPr/>
          <p:nvPr>
            <p:ph type="ctrTitle"/>
          </p:nvPr>
        </p:nvSpPr>
        <p:spPr>
          <a:prstGeom prst="rect">
            <a:avLst/>
          </a:prstGeom>
        </p:spPr>
        <p:txBody>
          <a:bodyPr/>
          <a:lstStyle>
            <a:lvl1pPr>
              <a:defRPr spc="200"/>
            </a:lvl1pPr>
          </a:lstStyle>
          <a:p>
            <a:pPr/>
            <a:r>
              <a:t>Concepts &amp; SURVEY</a:t>
            </a:r>
          </a:p>
        </p:txBody>
      </p:sp>
      <p:sp>
        <p:nvSpPr>
          <p:cNvPr id="175" name="Shape 175"/>
          <p:cNvSpPr/>
          <p:nvPr>
            <p:ph type="subTitle" sz="quarter" idx="1"/>
          </p:nvPr>
        </p:nvSpPr>
        <p:spPr>
          <a:prstGeom prst="rect">
            <a:avLst/>
          </a:prstGeom>
        </p:spPr>
        <p:txBody>
          <a:bodyPr/>
          <a:lstStyle>
            <a:lvl1pPr>
              <a:defRPr spc="200"/>
            </a:lvl1pPr>
          </a:lstStyle>
          <a:p>
            <a:pPr/>
            <a:r>
              <a:t>Asteroid Mining</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9" name="Shape 229"/>
          <p:cNvSpPr/>
          <p:nvPr>
            <p:ph type="title" idx="4294967295"/>
          </p:nvPr>
        </p:nvSpPr>
        <p:spPr>
          <a:xfrm>
            <a:off x="673100" y="3086100"/>
            <a:ext cx="11658600" cy="3568700"/>
          </a:xfrm>
          <a:prstGeom prst="rect">
            <a:avLst/>
          </a:prstGeom>
        </p:spPr>
        <p:txBody>
          <a:bodyPr anchor="ctr"/>
          <a:lstStyle/>
          <a:p>
            <a:pPr defTabSz="301752">
              <a:defRPr spc="100" sz="6800"/>
            </a:pPr>
            <a:r>
              <a:t>Concept 2</a:t>
            </a:r>
          </a:p>
          <a:p>
            <a:pPr defTabSz="301752">
              <a:defRPr spc="100" sz="6800"/>
            </a:pPr>
            <a:r>
              <a:t>Multiple fragment Retrieval Mission</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1" name="Shape 231"/>
          <p:cNvSpPr/>
          <p:nvPr/>
        </p:nvSpPr>
        <p:spPr>
          <a:xfrm>
            <a:off x="7958676" y="425449"/>
            <a:ext cx="4257499" cy="8902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35428" indent="-435428" algn="l">
              <a:buSzPct val="100000"/>
              <a:buAutoNum type="arabicPeriod" startAt="1"/>
              <a:defRPr>
                <a:solidFill>
                  <a:schemeClr val="accent2"/>
                </a:solidFill>
                <a:latin typeface="Avenir Medium"/>
                <a:ea typeface="Avenir Medium"/>
                <a:cs typeface="Avenir Medium"/>
                <a:sym typeface="Avenir Medium"/>
              </a:defRPr>
            </a:pPr>
            <a:r>
              <a:t>Launch spacecraft using a rocket into low-earth-orbit and separate spacecraft from rocket.</a:t>
            </a:r>
          </a:p>
          <a:p>
            <a:pPr marL="435428" indent="-435428" algn="l">
              <a:buSzPct val="100000"/>
              <a:buAutoNum type="arabicPeriod" startAt="1"/>
              <a:defRPr>
                <a:solidFill>
                  <a:schemeClr val="accent2"/>
                </a:solidFill>
                <a:latin typeface="Avenir Medium"/>
                <a:ea typeface="Avenir Medium"/>
                <a:cs typeface="Avenir Medium"/>
                <a:sym typeface="Avenir Medium"/>
              </a:defRPr>
            </a:pPr>
            <a:r>
              <a:t>Use LEO to spiral out to moon orbit.</a:t>
            </a:r>
          </a:p>
          <a:p>
            <a:pPr marL="435428" indent="-435428" algn="l">
              <a:buSzPct val="100000"/>
              <a:buAutoNum type="arabicPeriod" startAt="1"/>
              <a:defRPr>
                <a:solidFill>
                  <a:schemeClr val="accent2"/>
                </a:solidFill>
                <a:latin typeface="Avenir Medium"/>
                <a:ea typeface="Avenir Medium"/>
                <a:cs typeface="Avenir Medium"/>
                <a:sym typeface="Avenir Medium"/>
              </a:defRPr>
            </a:pPr>
            <a:r>
              <a:t>Use lunar gravity assists to cruise to asteroid location.</a:t>
            </a:r>
          </a:p>
          <a:p>
            <a:pPr marL="435428" indent="-435428" algn="l">
              <a:buSzPct val="100000"/>
              <a:buAutoNum type="arabicPeriod" startAt="1"/>
              <a:defRPr>
                <a:solidFill>
                  <a:schemeClr val="accent2"/>
                </a:solidFill>
                <a:latin typeface="Avenir Medium"/>
                <a:ea typeface="Avenir Medium"/>
                <a:cs typeface="Avenir Medium"/>
                <a:sym typeface="Avenir Medium"/>
              </a:defRPr>
            </a:pPr>
            <a:r>
              <a:t>Utilise technology on spacecraft to cut away and detain a 7m wide piece of asteroid material.</a:t>
            </a:r>
          </a:p>
          <a:p>
            <a:pPr marL="435428" indent="-435428" algn="l">
              <a:buSzPct val="100000"/>
              <a:buAutoNum type="arabicPeriod" startAt="1"/>
              <a:defRPr>
                <a:solidFill>
                  <a:schemeClr val="accent2"/>
                </a:solidFill>
                <a:latin typeface="Avenir Medium"/>
                <a:ea typeface="Avenir Medium"/>
                <a:cs typeface="Avenir Medium"/>
                <a:sym typeface="Avenir Medium"/>
              </a:defRPr>
            </a:pPr>
            <a:r>
              <a:t>Return to cislunar orbit.</a:t>
            </a:r>
          </a:p>
          <a:p>
            <a:pPr marL="435428" indent="-435428" algn="l">
              <a:buSzPct val="100000"/>
              <a:buAutoNum type="arabicPeriod" startAt="1"/>
              <a:defRPr>
                <a:solidFill>
                  <a:schemeClr val="accent2"/>
                </a:solidFill>
                <a:latin typeface="Avenir Medium"/>
                <a:ea typeface="Avenir Medium"/>
                <a:cs typeface="Avenir Medium"/>
                <a:sym typeface="Avenir Medium"/>
              </a:defRPr>
            </a:pPr>
            <a:r>
              <a:t>Launch asteroid material processing facility into cislunar orbit.</a:t>
            </a:r>
          </a:p>
          <a:p>
            <a:pPr marL="435428" indent="-435428" algn="l">
              <a:buSzPct val="100000"/>
              <a:buAutoNum type="arabicPeriod" startAt="1"/>
              <a:defRPr>
                <a:solidFill>
                  <a:schemeClr val="accent2"/>
                </a:solidFill>
                <a:latin typeface="Avenir Medium"/>
                <a:ea typeface="Avenir Medium"/>
                <a:cs typeface="Avenir Medium"/>
                <a:sym typeface="Avenir Medium"/>
              </a:defRPr>
            </a:pPr>
            <a:r>
              <a:t>Spacecraft with asteroid rendezvous with processing facility.</a:t>
            </a:r>
          </a:p>
          <a:p>
            <a:pPr marL="435428" indent="-435428" algn="l">
              <a:buSzPct val="100000"/>
              <a:buAutoNum type="arabicPeriod" startAt="1"/>
              <a:defRPr>
                <a:solidFill>
                  <a:schemeClr val="accent2"/>
                </a:solidFill>
                <a:latin typeface="Avenir Medium"/>
                <a:ea typeface="Avenir Medium"/>
                <a:cs typeface="Avenir Medium"/>
                <a:sym typeface="Avenir Medium"/>
              </a:defRPr>
            </a:pPr>
            <a:r>
              <a:t>Asteroid ore is sent down to earth in capsules. </a:t>
            </a:r>
          </a:p>
        </p:txBody>
      </p:sp>
      <p:sp>
        <p:nvSpPr>
          <p:cNvPr id="232" name="Shape 232"/>
          <p:cNvSpPr/>
          <p:nvPr/>
        </p:nvSpPr>
        <p:spPr>
          <a:xfrm>
            <a:off x="-1494607" y="3306737"/>
            <a:ext cx="7935814" cy="7939386"/>
          </a:xfrm>
          <a:prstGeom prst="ellipse">
            <a:avLst/>
          </a:prstGeom>
          <a:blipFill>
            <a:blip r:embed="rId2">
              <a:alphaModFix amt="25627"/>
            </a:blip>
          </a:blipFill>
          <a:ln w="12700">
            <a:miter lim="400000"/>
          </a:ln>
        </p:spPr>
        <p:txBody>
          <a:bodyPr lIns="50800" tIns="50800" rIns="50800" bIns="50800" anchor="ctr"/>
          <a:lstStyle/>
          <a:p>
            <a:pPr>
              <a:defRPr cap="all" spc="32" sz="1600">
                <a:solidFill>
                  <a:srgbClr val="FFFFFF"/>
                </a:solidFill>
              </a:defRPr>
            </a:pPr>
          </a:p>
        </p:txBody>
      </p:sp>
      <p:sp>
        <p:nvSpPr>
          <p:cNvPr id="233" name="Shape 233"/>
          <p:cNvSpPr/>
          <p:nvPr/>
        </p:nvSpPr>
        <p:spPr>
          <a:xfrm>
            <a:off x="5595242" y="5589116"/>
            <a:ext cx="1271043" cy="1269058"/>
          </a:xfrm>
          <a:prstGeom prst="ellipse">
            <a:avLst/>
          </a:prstGeom>
          <a:solidFill>
            <a:srgbClr val="5B5854">
              <a:alpha val="50002"/>
            </a:srgbClr>
          </a:solidFill>
          <a:ln w="12700">
            <a:miter lim="400000"/>
          </a:ln>
        </p:spPr>
        <p:txBody>
          <a:bodyPr lIns="50800" tIns="50800" rIns="50800" bIns="50800" anchor="ctr"/>
          <a:lstStyle/>
          <a:p>
            <a:pPr>
              <a:defRPr cap="all" spc="32" sz="1600">
                <a:solidFill>
                  <a:srgbClr val="FFFFFF"/>
                </a:solidFill>
              </a:defRPr>
            </a:pPr>
          </a:p>
        </p:txBody>
      </p:sp>
      <p:sp>
        <p:nvSpPr>
          <p:cNvPr id="234" name="Shape 234"/>
          <p:cNvSpPr/>
          <p:nvPr/>
        </p:nvSpPr>
        <p:spPr>
          <a:xfrm>
            <a:off x="884609" y="5686573"/>
            <a:ext cx="3177382" cy="3179714"/>
          </a:xfrm>
          <a:prstGeom prst="ellipse">
            <a:avLst/>
          </a:prstGeom>
          <a:blipFill>
            <a:blip r:embed="rId3">
              <a:alphaModFix amt="50037"/>
            </a:blip>
          </a:blipFill>
          <a:ln w="12700">
            <a:miter lim="400000"/>
          </a:ln>
        </p:spPr>
        <p:txBody>
          <a:bodyPr lIns="50800" tIns="50800" rIns="50800" bIns="50800" anchor="ctr"/>
          <a:lstStyle/>
          <a:p>
            <a:pPr>
              <a:defRPr cap="all" spc="32" sz="1600">
                <a:solidFill>
                  <a:srgbClr val="FFFFFF"/>
                </a:solidFill>
              </a:defRPr>
            </a:pPr>
          </a:p>
        </p:txBody>
      </p:sp>
      <p:sp>
        <p:nvSpPr>
          <p:cNvPr id="235" name="Shape 235"/>
          <p:cNvSpPr/>
          <p:nvPr/>
        </p:nvSpPr>
        <p:spPr>
          <a:xfrm>
            <a:off x="1517650" y="6324600"/>
            <a:ext cx="1911301" cy="1903661"/>
          </a:xfrm>
          <a:prstGeom prst="ellipse">
            <a:avLst/>
          </a:prstGeom>
          <a:blipFill>
            <a:blip r:embed="rId4"/>
          </a:blipFill>
          <a:ln w="12700">
            <a:miter lim="400000"/>
          </a:ln>
        </p:spPr>
        <p:txBody>
          <a:bodyPr lIns="50800" tIns="50800" rIns="50800" bIns="50800" anchor="ctr"/>
          <a:lstStyle/>
          <a:p>
            <a:pPr>
              <a:defRPr cap="all" spc="32" sz="1600">
                <a:solidFill>
                  <a:srgbClr val="FFFFFF"/>
                </a:solidFill>
              </a:defRPr>
            </a:pPr>
          </a:p>
        </p:txBody>
      </p:sp>
      <p:sp>
        <p:nvSpPr>
          <p:cNvPr id="236" name="Shape 236"/>
          <p:cNvSpPr/>
          <p:nvPr/>
        </p:nvSpPr>
        <p:spPr>
          <a:xfrm>
            <a:off x="5911850" y="5905500"/>
            <a:ext cx="637828" cy="636290"/>
          </a:xfrm>
          <a:prstGeom prst="ellipse">
            <a:avLst/>
          </a:prstGeom>
          <a:solidFill>
            <a:srgbClr val="5B5854"/>
          </a:solidFill>
          <a:ln w="12700">
            <a:miter lim="400000"/>
          </a:ln>
        </p:spPr>
        <p:txBody>
          <a:bodyPr lIns="50800" tIns="50800" rIns="50800" bIns="50800" anchor="ctr"/>
          <a:lstStyle/>
          <a:p>
            <a:pPr>
              <a:defRPr cap="all" spc="32" sz="1600">
                <a:solidFill>
                  <a:srgbClr val="FFFFFF"/>
                </a:solidFill>
              </a:defRPr>
            </a:pPr>
          </a:p>
        </p:txBody>
      </p:sp>
      <p:grpSp>
        <p:nvGrpSpPr>
          <p:cNvPr id="239" name="Group 239"/>
          <p:cNvGrpSpPr/>
          <p:nvPr/>
        </p:nvGrpSpPr>
        <p:grpSpPr>
          <a:xfrm>
            <a:off x="6983199" y="964675"/>
            <a:ext cx="636681" cy="620906"/>
            <a:chOff x="0" y="0"/>
            <a:chExt cx="636679" cy="620904"/>
          </a:xfrm>
        </p:grpSpPr>
        <p:sp>
          <p:nvSpPr>
            <p:cNvPr id="238" name="Shape 238"/>
            <p:cNvSpPr/>
            <p:nvPr/>
          </p:nvSpPr>
          <p:spPr>
            <a:xfrm>
              <a:off x="53881" y="53881"/>
              <a:ext cx="528918" cy="513143"/>
            </a:xfrm>
            <a:prstGeom prst="heptagon">
              <a:avLst/>
            </a:prstGeom>
            <a:blipFill rotWithShape="1">
              <a:blip r:embed="rId5"/>
              <a:srcRect l="0" t="0" r="0" b="0"/>
              <a:tile tx="0" ty="0" sx="100000" sy="100000" flip="none" algn="tl"/>
            </a:blipFill>
            <a:ln>
              <a:noFill/>
            </a:ln>
            <a:effectLst/>
          </p:spPr>
          <p:txBody>
            <a:bodyPr wrap="square" lIns="50800" tIns="50800" rIns="50800" bIns="50800" numCol="1" anchor="ctr">
              <a:noAutofit/>
            </a:bodyPr>
            <a:lstStyle/>
            <a:p>
              <a:pPr>
                <a:defRPr cap="all" spc="32" sz="1600">
                  <a:solidFill>
                    <a:srgbClr val="FFFFFF"/>
                  </a:solidFill>
                </a:defRPr>
              </a:pPr>
            </a:p>
          </p:txBody>
        </p:sp>
        <p:pic>
          <p:nvPicPr>
            <p:cNvPr id="237" name=""/>
            <p:cNvPicPr>
              <a:picLocks noChangeAspect="0"/>
            </p:cNvPicPr>
            <p:nvPr/>
          </p:nvPicPr>
          <p:blipFill>
            <a:blip r:embed="rId6">
              <a:extLst/>
            </a:blip>
            <a:stretch>
              <a:fillRect/>
            </a:stretch>
          </p:blipFill>
          <p:spPr>
            <a:xfrm>
              <a:off x="-1" y="-1"/>
              <a:ext cx="636681" cy="620906"/>
            </a:xfrm>
            <a:prstGeom prst="rect">
              <a:avLst/>
            </a:prstGeom>
            <a:effectLst/>
          </p:spPr>
        </p:pic>
      </p:grpSp>
      <p:sp>
        <p:nvSpPr>
          <p:cNvPr id="240" name="Shape 240"/>
          <p:cNvSpPr/>
          <p:nvPr/>
        </p:nvSpPr>
        <p:spPr>
          <a:xfrm>
            <a:off x="3314328" y="7652881"/>
            <a:ext cx="622936" cy="217688"/>
          </a:xfrm>
          <a:prstGeom prst="line">
            <a:avLst/>
          </a:prstGeom>
          <a:ln w="38100">
            <a:solidFill>
              <a:srgbClr val="5B5854"/>
            </a:solidFill>
            <a:custDash>
              <a:ds d="200000" sp="200000"/>
            </a:custDash>
            <a:miter lim="400000"/>
            <a:headEnd type="oval"/>
            <a:tailEnd type="oval"/>
          </a:ln>
        </p:spPr>
        <p:txBody>
          <a:bodyPr lIns="50800" tIns="50800" rIns="50800" bIns="50800" anchor="ctr"/>
          <a:lstStyle/>
          <a:p>
            <a:pPr>
              <a:defRPr cap="all" spc="32" sz="1600"/>
            </a:pPr>
          </a:p>
        </p:txBody>
      </p:sp>
      <p:sp>
        <p:nvSpPr>
          <p:cNvPr id="241" name="Shape 241"/>
          <p:cNvSpPr/>
          <p:nvPr/>
        </p:nvSpPr>
        <p:spPr>
          <a:xfrm flipV="1">
            <a:off x="2453496" y="1394468"/>
            <a:ext cx="4379795" cy="1917297"/>
          </a:xfrm>
          <a:prstGeom prst="line">
            <a:avLst/>
          </a:prstGeom>
          <a:ln w="38100">
            <a:solidFill>
              <a:srgbClr val="5B5854"/>
            </a:solidFill>
            <a:custDash>
              <a:ds d="200000" sp="200000"/>
            </a:custDash>
            <a:miter lim="400000"/>
            <a:headEnd type="oval"/>
            <a:tailEnd type="oval"/>
          </a:ln>
        </p:spPr>
        <p:txBody>
          <a:bodyPr lIns="50800" tIns="50800" rIns="50800" bIns="50800" anchor="ctr"/>
          <a:lstStyle/>
          <a:p>
            <a:pPr>
              <a:defRPr cap="all" spc="32" sz="1600"/>
            </a:pPr>
          </a:p>
        </p:txBody>
      </p:sp>
      <p:sp>
        <p:nvSpPr>
          <p:cNvPr id="242" name="Shape 242"/>
          <p:cNvSpPr/>
          <p:nvPr/>
        </p:nvSpPr>
        <p:spPr>
          <a:xfrm>
            <a:off x="3200189" y="7907355"/>
            <a:ext cx="2918457" cy="947017"/>
          </a:xfrm>
          <a:prstGeom prst="line">
            <a:avLst/>
          </a:prstGeom>
          <a:ln w="38100">
            <a:solidFill>
              <a:srgbClr val="5B5854"/>
            </a:solidFill>
            <a:custDash>
              <a:ds d="200000" sp="200000"/>
            </a:custDash>
            <a:miter lim="400000"/>
            <a:headEnd type="oval"/>
            <a:tailEnd type="oval"/>
          </a:ln>
        </p:spPr>
        <p:txBody>
          <a:bodyPr lIns="50800" tIns="50800" rIns="50800" bIns="50800" anchor="ctr"/>
          <a:lstStyle/>
          <a:p>
            <a:pPr>
              <a:defRPr cap="all" spc="32" sz="1600"/>
            </a:pPr>
          </a:p>
        </p:txBody>
      </p:sp>
      <p:sp>
        <p:nvSpPr>
          <p:cNvPr id="243" name="Shape 243"/>
          <p:cNvSpPr/>
          <p:nvPr/>
        </p:nvSpPr>
        <p:spPr>
          <a:xfrm flipH="1">
            <a:off x="2400058" y="3404510"/>
            <a:ext cx="1" cy="2944580"/>
          </a:xfrm>
          <a:prstGeom prst="line">
            <a:avLst/>
          </a:prstGeom>
          <a:ln w="38100">
            <a:solidFill>
              <a:srgbClr val="5B5854"/>
            </a:solidFill>
            <a:custDash>
              <a:ds d="200000" sp="200000"/>
            </a:custDash>
            <a:miter lim="400000"/>
            <a:headEnd type="oval"/>
            <a:tailEnd type="oval"/>
          </a:ln>
        </p:spPr>
        <p:txBody>
          <a:bodyPr lIns="50800" tIns="50800" rIns="50800" bIns="50800" anchor="ctr"/>
          <a:lstStyle/>
          <a:p>
            <a:pPr>
              <a:defRPr cap="all" spc="32" sz="1600"/>
            </a:pPr>
          </a:p>
        </p:txBody>
      </p:sp>
      <p:sp>
        <p:nvSpPr>
          <p:cNvPr id="244" name="Shape 244"/>
          <p:cNvSpPr/>
          <p:nvPr/>
        </p:nvSpPr>
        <p:spPr>
          <a:xfrm>
            <a:off x="2299754" y="6965280"/>
            <a:ext cx="347092"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3000">
                <a:solidFill>
                  <a:srgbClr val="FFFFFF"/>
                </a:solidFill>
                <a:latin typeface="Avenir Medium"/>
                <a:ea typeface="Avenir Medium"/>
                <a:cs typeface="Avenir Medium"/>
                <a:sym typeface="Avenir Medium"/>
              </a:defRPr>
            </a:lvl1pPr>
          </a:lstStyle>
          <a:p>
            <a:pPr/>
            <a:r>
              <a:t>E</a:t>
            </a:r>
          </a:p>
        </p:txBody>
      </p:sp>
      <p:sp>
        <p:nvSpPr>
          <p:cNvPr id="245" name="Shape 245"/>
          <p:cNvSpPr/>
          <p:nvPr/>
        </p:nvSpPr>
        <p:spPr>
          <a:xfrm>
            <a:off x="6024033" y="5944244"/>
            <a:ext cx="413462"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2600">
                <a:solidFill>
                  <a:srgbClr val="FFFFFF"/>
                </a:solidFill>
                <a:latin typeface="Avenir Medium"/>
                <a:ea typeface="Avenir Medium"/>
                <a:cs typeface="Avenir Medium"/>
                <a:sym typeface="Avenir Medium"/>
              </a:defRPr>
            </a:lvl1pPr>
          </a:lstStyle>
          <a:p>
            <a:pPr/>
            <a:r>
              <a:t>M</a:t>
            </a:r>
          </a:p>
        </p:txBody>
      </p:sp>
      <p:sp>
        <p:nvSpPr>
          <p:cNvPr id="246" name="Shape 246"/>
          <p:cNvSpPr/>
          <p:nvPr/>
        </p:nvSpPr>
        <p:spPr>
          <a:xfrm rot="18788119">
            <a:off x="611637" y="5024109"/>
            <a:ext cx="4921368" cy="3872311"/>
          </a:xfrm>
          <a:custGeom>
            <a:avLst/>
            <a:gdLst/>
            <a:ahLst/>
            <a:cxnLst>
              <a:cxn ang="0">
                <a:pos x="wd2" y="hd2"/>
              </a:cxn>
              <a:cxn ang="5400000">
                <a:pos x="wd2" y="hd2"/>
              </a:cxn>
              <a:cxn ang="10800000">
                <a:pos x="wd2" y="hd2"/>
              </a:cxn>
              <a:cxn ang="16200000">
                <a:pos x="wd2" y="hd2"/>
              </a:cxn>
            </a:cxnLst>
            <a:rect l="0" t="0" r="r" b="b"/>
            <a:pathLst>
              <a:path w="19189" h="20814" fill="norm" stroke="1" extrusionOk="0">
                <a:moveTo>
                  <a:pt x="9041" y="17176"/>
                </a:moveTo>
                <a:cubicBezTo>
                  <a:pt x="10186" y="16917"/>
                  <a:pt x="11309" y="15544"/>
                  <a:pt x="12076" y="14213"/>
                </a:cubicBezTo>
                <a:cubicBezTo>
                  <a:pt x="12865" y="12845"/>
                  <a:pt x="13353" y="11152"/>
                  <a:pt x="13397" y="9320"/>
                </a:cubicBezTo>
                <a:cubicBezTo>
                  <a:pt x="13514" y="4436"/>
                  <a:pt x="10910" y="392"/>
                  <a:pt x="7506" y="35"/>
                </a:cubicBezTo>
                <a:cubicBezTo>
                  <a:pt x="410" y="-709"/>
                  <a:pt x="-2411" y="10772"/>
                  <a:pt x="2374" y="17394"/>
                </a:cubicBezTo>
                <a:cubicBezTo>
                  <a:pt x="3407" y="18823"/>
                  <a:pt x="4793" y="19747"/>
                  <a:pt x="6286" y="20278"/>
                </a:cubicBezTo>
                <a:cubicBezTo>
                  <a:pt x="7584" y="20739"/>
                  <a:pt x="8963" y="20891"/>
                  <a:pt x="10225" y="20780"/>
                </a:cubicBezTo>
                <a:cubicBezTo>
                  <a:pt x="11871" y="20636"/>
                  <a:pt x="13377" y="20002"/>
                  <a:pt x="14844" y="19314"/>
                </a:cubicBezTo>
                <a:cubicBezTo>
                  <a:pt x="16271" y="18645"/>
                  <a:pt x="17689" y="17885"/>
                  <a:pt x="19189" y="17010"/>
                </a:cubicBezTo>
              </a:path>
            </a:pathLst>
          </a:custGeom>
          <a:ln w="38100">
            <a:solidFill>
              <a:srgbClr val="5B5854"/>
            </a:solidFill>
            <a:custDash>
              <a:ds d="200000" sp="200000"/>
            </a:custDash>
            <a:miter lim="400000"/>
            <a:headEnd type="oval"/>
            <a:tailEnd type="oval"/>
          </a:ln>
        </p:spPr>
        <p:txBody>
          <a:bodyPr lIns="50800" tIns="50800" rIns="50800" bIns="50800" anchor="ctr"/>
          <a:lstStyle/>
          <a:p>
            <a:pPr>
              <a:defRPr cap="all" spc="32" sz="1600"/>
            </a:pPr>
          </a:p>
        </p:txBody>
      </p:sp>
      <p:sp>
        <p:nvSpPr>
          <p:cNvPr id="247" name="Shape 247"/>
          <p:cNvSpPr/>
          <p:nvPr/>
        </p:nvSpPr>
        <p:spPr>
          <a:xfrm rot="17134852">
            <a:off x="3977971" y="3472144"/>
            <a:ext cx="5313186" cy="1533001"/>
          </a:xfrm>
          <a:custGeom>
            <a:avLst/>
            <a:gdLst/>
            <a:ahLst/>
            <a:cxnLst>
              <a:cxn ang="0">
                <a:pos x="wd2" y="hd2"/>
              </a:cxn>
              <a:cxn ang="5400000">
                <a:pos x="wd2" y="hd2"/>
              </a:cxn>
              <a:cxn ang="10800000">
                <a:pos x="wd2" y="hd2"/>
              </a:cxn>
              <a:cxn ang="16200000">
                <a:pos x="wd2" y="hd2"/>
              </a:cxn>
            </a:cxnLst>
            <a:rect l="0" t="0" r="r" b="b"/>
            <a:pathLst>
              <a:path w="21295" h="20903" fill="norm" stroke="1" extrusionOk="0">
                <a:moveTo>
                  <a:pt x="2271" y="3948"/>
                </a:moveTo>
                <a:cubicBezTo>
                  <a:pt x="3727" y="3212"/>
                  <a:pt x="5057" y="6939"/>
                  <a:pt x="5134" y="11950"/>
                </a:cubicBezTo>
                <a:cubicBezTo>
                  <a:pt x="5179" y="14897"/>
                  <a:pt x="4775" y="17688"/>
                  <a:pt x="4074" y="19362"/>
                </a:cubicBezTo>
                <a:cubicBezTo>
                  <a:pt x="3187" y="21479"/>
                  <a:pt x="2008" y="21387"/>
                  <a:pt x="1125" y="19250"/>
                </a:cubicBezTo>
                <a:cubicBezTo>
                  <a:pt x="73" y="16704"/>
                  <a:pt x="-305" y="11970"/>
                  <a:pt x="265" y="8038"/>
                </a:cubicBezTo>
                <a:cubicBezTo>
                  <a:pt x="1029" y="2770"/>
                  <a:pt x="2688" y="1710"/>
                  <a:pt x="4356" y="1050"/>
                </a:cubicBezTo>
                <a:cubicBezTo>
                  <a:pt x="5197" y="717"/>
                  <a:pt x="6055" y="367"/>
                  <a:pt x="6920" y="179"/>
                </a:cubicBezTo>
                <a:cubicBezTo>
                  <a:pt x="8302" y="-121"/>
                  <a:pt x="9694" y="-12"/>
                  <a:pt x="11068" y="263"/>
                </a:cubicBezTo>
                <a:cubicBezTo>
                  <a:pt x="13370" y="724"/>
                  <a:pt x="15666" y="1456"/>
                  <a:pt x="17934" y="2826"/>
                </a:cubicBezTo>
                <a:cubicBezTo>
                  <a:pt x="19064" y="3508"/>
                  <a:pt x="20185" y="4350"/>
                  <a:pt x="21295" y="5352"/>
                </a:cubicBezTo>
              </a:path>
            </a:pathLst>
          </a:custGeom>
          <a:ln w="38100">
            <a:solidFill>
              <a:srgbClr val="5B5854"/>
            </a:solidFill>
            <a:custDash>
              <a:ds d="200000" sp="200000"/>
            </a:custDash>
            <a:miter lim="400000"/>
            <a:headEnd type="oval"/>
            <a:tailEnd type="oval"/>
          </a:ln>
        </p:spPr>
        <p:txBody>
          <a:bodyPr lIns="50800" tIns="50800" rIns="50800" bIns="50800" anchor="ctr"/>
          <a:lstStyle/>
          <a:p>
            <a:pPr>
              <a:defRPr cap="all" spc="32" sz="1600"/>
            </a:pPr>
          </a:p>
        </p:txBody>
      </p:sp>
      <p:sp>
        <p:nvSpPr>
          <p:cNvPr id="248" name="Shape 248"/>
          <p:cNvSpPr/>
          <p:nvPr/>
        </p:nvSpPr>
        <p:spPr>
          <a:xfrm rot="20146620">
            <a:off x="-1389928" y="3557790"/>
            <a:ext cx="6635718" cy="7923412"/>
          </a:xfrm>
          <a:custGeom>
            <a:avLst/>
            <a:gdLst/>
            <a:ahLst/>
            <a:cxnLst>
              <a:cxn ang="0">
                <a:pos x="wd2" y="hd2"/>
              </a:cxn>
              <a:cxn ang="5400000">
                <a:pos x="wd2" y="hd2"/>
              </a:cxn>
              <a:cxn ang="10800000">
                <a:pos x="wd2" y="hd2"/>
              </a:cxn>
              <a:cxn ang="16200000">
                <a:pos x="wd2" y="hd2"/>
              </a:cxn>
            </a:cxnLst>
            <a:rect l="0" t="0" r="r" b="b"/>
            <a:pathLst>
              <a:path w="21209" h="20304" fill="norm" stroke="1" extrusionOk="0">
                <a:moveTo>
                  <a:pt x="17522" y="824"/>
                </a:moveTo>
                <a:cubicBezTo>
                  <a:pt x="10984" y="-1247"/>
                  <a:pt x="4735" y="729"/>
                  <a:pt x="1605" y="5142"/>
                </a:cubicBezTo>
                <a:cubicBezTo>
                  <a:pt x="40" y="7349"/>
                  <a:pt x="-391" y="10017"/>
                  <a:pt x="358" y="12646"/>
                </a:cubicBezTo>
                <a:cubicBezTo>
                  <a:pt x="963" y="14766"/>
                  <a:pt x="2359" y="16701"/>
                  <a:pt x="4474" y="18062"/>
                </a:cubicBezTo>
                <a:cubicBezTo>
                  <a:pt x="4990" y="18395"/>
                  <a:pt x="5537" y="18684"/>
                  <a:pt x="6105" y="18950"/>
                </a:cubicBezTo>
                <a:cubicBezTo>
                  <a:pt x="6674" y="19217"/>
                  <a:pt x="7266" y="19461"/>
                  <a:pt x="7880" y="19658"/>
                </a:cubicBezTo>
                <a:cubicBezTo>
                  <a:pt x="8455" y="19842"/>
                  <a:pt x="9052" y="19987"/>
                  <a:pt x="9663" y="20091"/>
                </a:cubicBezTo>
                <a:cubicBezTo>
                  <a:pt x="10929" y="20307"/>
                  <a:pt x="12271" y="20353"/>
                  <a:pt x="13609" y="20254"/>
                </a:cubicBezTo>
                <a:cubicBezTo>
                  <a:pt x="14752" y="20170"/>
                  <a:pt x="15878" y="19980"/>
                  <a:pt x="16953" y="19666"/>
                </a:cubicBezTo>
                <a:cubicBezTo>
                  <a:pt x="18538" y="19204"/>
                  <a:pt x="19988" y="18480"/>
                  <a:pt x="21209" y="17538"/>
                </a:cubicBezTo>
              </a:path>
            </a:pathLst>
          </a:custGeom>
          <a:ln w="38100">
            <a:solidFill>
              <a:srgbClr val="5B5854"/>
            </a:solidFill>
            <a:custDash>
              <a:ds d="200000" sp="200000"/>
            </a:custDash>
            <a:miter lim="400000"/>
            <a:headEnd type="oval"/>
            <a:tailEnd type="oval"/>
          </a:ln>
        </p:spPr>
        <p:txBody>
          <a:bodyPr lIns="50800" tIns="50800" rIns="50800" bIns="50800" anchor="ctr"/>
          <a:lstStyle/>
          <a:p>
            <a:pPr>
              <a:defRPr cap="all" spc="32" sz="1600"/>
            </a:pPr>
          </a:p>
        </p:txBody>
      </p:sp>
      <p:sp>
        <p:nvSpPr>
          <p:cNvPr id="249" name="Shape 249"/>
          <p:cNvSpPr/>
          <p:nvPr/>
        </p:nvSpPr>
        <p:spPr>
          <a:xfrm>
            <a:off x="344550" y="953278"/>
            <a:ext cx="4257500" cy="800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sz="4000">
                <a:solidFill>
                  <a:schemeClr val="accent2"/>
                </a:solidFill>
                <a:latin typeface="Avenir Heavy"/>
                <a:ea typeface="Avenir Heavy"/>
                <a:cs typeface="Avenir Heavy"/>
                <a:sym typeface="Avenir Heavy"/>
              </a:defRPr>
            </a:lvl1pPr>
          </a:lstStyle>
          <a:p>
            <a:pPr/>
            <a:r>
              <a:t>7-11 years</a:t>
            </a:r>
          </a:p>
        </p:txBody>
      </p:sp>
      <p:sp>
        <p:nvSpPr>
          <p:cNvPr id="250" name="Shape 250"/>
          <p:cNvSpPr/>
          <p:nvPr/>
        </p:nvSpPr>
        <p:spPr>
          <a:xfrm>
            <a:off x="1227870" y="1588278"/>
            <a:ext cx="2490860" cy="787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sz="2000">
                <a:solidFill>
                  <a:schemeClr val="accent2"/>
                </a:solidFill>
                <a:latin typeface="Avenir Medium"/>
                <a:ea typeface="Avenir Medium"/>
                <a:cs typeface="Avenir Medium"/>
                <a:sym typeface="Avenir Medium"/>
              </a:defRPr>
            </a:lvl1pPr>
          </a:lstStyle>
          <a:p>
            <a:pPr/>
            <a:r>
              <a:t>(depending on exact size of asteroid)</a:t>
            </a:r>
          </a:p>
        </p:txBody>
      </p:sp>
      <p:sp>
        <p:nvSpPr>
          <p:cNvPr id="251" name="Shape 251"/>
          <p:cNvSpPr/>
          <p:nvPr/>
        </p:nvSpPr>
        <p:spPr>
          <a:xfrm>
            <a:off x="7863387" y="393244"/>
            <a:ext cx="4448077" cy="8967112"/>
          </a:xfrm>
          <a:prstGeom prst="rect">
            <a:avLst/>
          </a:prstGeom>
          <a:blipFill>
            <a:blip r:embed="rId7">
              <a:alphaModFix amt="10549"/>
            </a:blip>
          </a:blipFill>
          <a:ln w="12700">
            <a:miter lim="400000"/>
          </a:ln>
        </p:spPr>
        <p:txBody>
          <a:bodyPr lIns="50800" tIns="50800" rIns="50800" bIns="50800" anchor="ctr"/>
          <a:lstStyle/>
          <a:p>
            <a:pPr>
              <a:defRPr cap="all" spc="32" sz="1600">
                <a:solidFill>
                  <a:srgbClr val="FFFFFF"/>
                </a:solidFill>
              </a:defRPr>
            </a:pP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3" name="Shape 253"/>
          <p:cNvSpPr/>
          <p:nvPr>
            <p:ph type="title" idx="4294967295"/>
          </p:nvPr>
        </p:nvSpPr>
        <p:spPr>
          <a:xfrm>
            <a:off x="673100" y="584200"/>
            <a:ext cx="11658600" cy="749300"/>
          </a:xfrm>
          <a:prstGeom prst="rect">
            <a:avLst/>
          </a:prstGeom>
        </p:spPr>
        <p:txBody>
          <a:bodyPr/>
          <a:lstStyle>
            <a:lvl1pPr defTabSz="452627">
              <a:defRPr spc="0" sz="3900"/>
            </a:lvl1pPr>
          </a:lstStyle>
          <a:p>
            <a:pPr/>
            <a:r>
              <a:t>Asteroid Mission Specifications</a:t>
            </a:r>
          </a:p>
        </p:txBody>
      </p:sp>
      <p:sp>
        <p:nvSpPr>
          <p:cNvPr id="254" name="Shape 254"/>
          <p:cNvSpPr/>
          <p:nvPr/>
        </p:nvSpPr>
        <p:spPr>
          <a:xfrm>
            <a:off x="673100" y="1320800"/>
            <a:ext cx="11658600" cy="53626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cap="all" spc="233" sz="2600"/>
            </a:lvl1pPr>
          </a:lstStyle>
          <a:p>
            <a:pPr/>
            <a:r>
              <a:t>Multiple fragment Retrieval Mission</a:t>
            </a:r>
          </a:p>
        </p:txBody>
      </p:sp>
      <p:graphicFrame>
        <p:nvGraphicFramePr>
          <p:cNvPr id="255" name="Table 255"/>
          <p:cNvGraphicFramePr/>
          <p:nvPr/>
        </p:nvGraphicFramePr>
        <p:xfrm>
          <a:off x="923669" y="2048228"/>
          <a:ext cx="11157461" cy="5809499"/>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3719152"/>
                <a:gridCol w="3446004"/>
                <a:gridCol w="3992302"/>
              </a:tblGrid>
              <a:tr h="769115">
                <a:tc>
                  <a:txBody>
                    <a:bodyPr/>
                    <a:lstStyle/>
                    <a:p>
                      <a:pPr defTabSz="914400">
                        <a:defRPr b="0" cap="none" spc="0" sz="1800">
                          <a:solidFill>
                            <a:srgbClr val="000000"/>
                          </a:solidFill>
                        </a:defRPr>
                      </a:pPr>
                      <a:r>
                        <a:rPr sz="3000">
                          <a:solidFill>
                            <a:srgbClr val="5B5854"/>
                          </a:solidFill>
                        </a:rPr>
                        <a:t>Asteroid Property</a:t>
                      </a:r>
                    </a:p>
                  </a:txBody>
                  <a:tcPr marL="50800" marR="50800" marT="50800" marB="50800" anchor="ctr" anchorCtr="0" horzOverflow="overflow">
                    <a:lnL w="12700">
                      <a:miter lim="400000"/>
                    </a:lnL>
                  </a:tcPr>
                </a:tc>
                <a:tc>
                  <a:txBody>
                    <a:bodyPr/>
                    <a:lstStyle/>
                    <a:p>
                      <a:pPr defTabSz="914400">
                        <a:defRPr b="0" cap="none" spc="0" sz="1800">
                          <a:solidFill>
                            <a:srgbClr val="000000"/>
                          </a:solidFill>
                        </a:defRPr>
                      </a:pPr>
                      <a:r>
                        <a:rPr sz="3000">
                          <a:solidFill>
                            <a:srgbClr val="5B5854"/>
                          </a:solidFill>
                        </a:rPr>
                        <a:t>Data</a:t>
                      </a:r>
                    </a:p>
                  </a:txBody>
                  <a:tcPr marL="50800" marR="50800" marT="50800" marB="50800" anchor="ctr" anchorCtr="0" horzOverflow="overflow"/>
                </a:tc>
                <a:tc>
                  <a:txBody>
                    <a:bodyPr/>
                    <a:lstStyle/>
                    <a:p>
                      <a:pPr defTabSz="914400">
                        <a:defRPr b="0" cap="none" spc="0" sz="1800">
                          <a:solidFill>
                            <a:srgbClr val="000000"/>
                          </a:solidFill>
                        </a:defRPr>
                      </a:pPr>
                      <a:r>
                        <a:rPr sz="3000">
                          <a:solidFill>
                            <a:srgbClr val="5B5854"/>
                          </a:solidFill>
                        </a:rPr>
                        <a:t>Comments</a:t>
                      </a:r>
                    </a:p>
                  </a:txBody>
                  <a:tcPr marL="50800" marR="50800" marT="50800" marB="50800" anchor="ctr" anchorCtr="0" horzOverflow="overflow">
                    <a:lnR w="12700">
                      <a:miter lim="400000"/>
                    </a:lnR>
                  </a:tcPr>
                </a:tc>
              </a:tr>
              <a:tr h="546100">
                <a:tc>
                  <a:txBody>
                    <a:bodyPr/>
                    <a:lstStyle/>
                    <a:p>
                      <a:pPr>
                        <a:spcBef>
                          <a:spcPts val="3400"/>
                        </a:spcBef>
                        <a:defRPr cap="none" spc="0" sz="1800">
                          <a:solidFill>
                            <a:srgbClr val="000000"/>
                          </a:solidFill>
                        </a:defRPr>
                      </a:pPr>
                      <a:r>
                        <a:rPr spc="48" sz="2400">
                          <a:solidFill>
                            <a:srgbClr val="5B5854"/>
                          </a:solidFill>
                          <a:latin typeface="Avenir Medium"/>
                          <a:ea typeface="Avenir Medium"/>
                          <a:cs typeface="Avenir Medium"/>
                          <a:sym typeface="Avenir Medium"/>
                        </a:rPr>
                        <a:t>Type</a:t>
                      </a:r>
                    </a:p>
                  </a:txBody>
                  <a:tcPr marL="50800" marR="50800" marT="50800" marB="50800" anchor="ctr" anchorCtr="0" horzOverflow="overflow">
                    <a:lnL w="12700">
                      <a:miter lim="400000"/>
                    </a:lnL>
                  </a:tcPr>
                </a:tc>
                <a:tc>
                  <a:txBody>
                    <a:bodyPr/>
                    <a:lstStyle/>
                    <a:p>
                      <a:pPr>
                        <a:spcBef>
                          <a:spcPts val="3400"/>
                        </a:spcBef>
                        <a:defRPr cap="none" spc="0" sz="1800">
                          <a:solidFill>
                            <a:srgbClr val="000000"/>
                          </a:solidFill>
                        </a:defRPr>
                      </a:pPr>
                      <a:r>
                        <a:rPr spc="48" sz="2400">
                          <a:solidFill>
                            <a:srgbClr val="5B5854"/>
                          </a:solidFill>
                          <a:latin typeface="Avenir Medium"/>
                          <a:ea typeface="Avenir Medium"/>
                          <a:cs typeface="Avenir Medium"/>
                          <a:sym typeface="Avenir Medium"/>
                        </a:rPr>
                        <a:t>M-type</a:t>
                      </a:r>
                    </a:p>
                  </a:txBody>
                  <a:tcPr marL="50800" marR="50800" marT="50800" marB="50800" anchor="ctr" anchorCtr="0" horzOverflow="overflow"/>
                </a:tc>
                <a:tc>
                  <a:txBody>
                    <a:bodyPr/>
                    <a:lstStyle/>
                    <a:p>
                      <a:pPr>
                        <a:spcBef>
                          <a:spcPts val="3400"/>
                        </a:spcBef>
                        <a:defRPr cap="none" spc="0" sz="1800">
                          <a:solidFill>
                            <a:srgbClr val="000000"/>
                          </a:solidFill>
                        </a:defRPr>
                      </a:pPr>
                      <a:r>
                        <a:rPr spc="39" sz="2000">
                          <a:solidFill>
                            <a:srgbClr val="5B5854"/>
                          </a:solidFill>
                          <a:latin typeface="Avenir Medium"/>
                          <a:ea typeface="Avenir Medium"/>
                          <a:cs typeface="Avenir Medium"/>
                          <a:sym typeface="Avenir Medium"/>
                        </a:rPr>
                        <a:t>Near earth asteroid.</a:t>
                      </a:r>
                    </a:p>
                  </a:txBody>
                  <a:tcPr marL="50800" marR="50800" marT="50800" marB="50800" anchor="ctr" anchorCtr="0" horzOverflow="overflow">
                    <a:lnR w="12700">
                      <a:miter lim="400000"/>
                    </a:lnR>
                  </a:tcPr>
                </a:tc>
              </a:tr>
              <a:tr h="800100">
                <a:tc>
                  <a:txBody>
                    <a:bodyPr/>
                    <a:lstStyle/>
                    <a:p>
                      <a:pPr>
                        <a:spcBef>
                          <a:spcPts val="3400"/>
                        </a:spcBef>
                        <a:defRPr cap="none" spc="0" sz="1800">
                          <a:solidFill>
                            <a:srgbClr val="000000"/>
                          </a:solidFill>
                        </a:defRPr>
                      </a:pPr>
                      <a:r>
                        <a:rPr spc="48" sz="2400">
                          <a:solidFill>
                            <a:srgbClr val="5B5854"/>
                          </a:solidFill>
                          <a:latin typeface="Avenir Medium"/>
                          <a:ea typeface="Avenir Medium"/>
                          <a:cs typeface="Avenir Medium"/>
                          <a:sym typeface="Avenir Medium"/>
                        </a:rPr>
                        <a:t>Diameter</a:t>
                      </a:r>
                    </a:p>
                  </a:txBody>
                  <a:tcPr marL="50800" marR="50800" marT="50800" marB="50800" anchor="ctr" anchorCtr="0" horzOverflow="overflow">
                    <a:lnL w="12700">
                      <a:miter lim="400000"/>
                    </a:lnL>
                  </a:tcPr>
                </a:tc>
                <a:tc>
                  <a:txBody>
                    <a:bodyPr/>
                    <a:lstStyle/>
                    <a:p>
                      <a:pPr>
                        <a:spcBef>
                          <a:spcPts val="3400"/>
                        </a:spcBef>
                        <a:defRPr cap="none" spc="0" sz="1800">
                          <a:solidFill>
                            <a:srgbClr val="000000"/>
                          </a:solidFill>
                        </a:defRPr>
                      </a:pPr>
                      <a:r>
                        <a:rPr spc="48" sz="2400">
                          <a:solidFill>
                            <a:srgbClr val="5B5854"/>
                          </a:solidFill>
                          <a:latin typeface="Avenir Medium"/>
                          <a:ea typeface="Avenir Medium"/>
                          <a:cs typeface="Avenir Medium"/>
                          <a:sym typeface="Avenir Medium"/>
                        </a:rPr>
                        <a:t>&gt;100m</a:t>
                      </a:r>
                    </a:p>
                  </a:txBody>
                  <a:tcPr marL="50800" marR="50800" marT="50800" marB="50800" anchor="ctr" anchorCtr="0" horzOverflow="overflow"/>
                </a:tc>
                <a:tc>
                  <a:txBody>
                    <a:bodyPr/>
                    <a:lstStyle/>
                    <a:p>
                      <a:pPr>
                        <a:spcBef>
                          <a:spcPts val="3400"/>
                        </a:spcBef>
                        <a:defRPr cap="none" spc="0" sz="1800">
                          <a:solidFill>
                            <a:srgbClr val="000000"/>
                          </a:solidFill>
                        </a:defRPr>
                      </a:pPr>
                      <a:r>
                        <a:rPr spc="39" sz="2000">
                          <a:solidFill>
                            <a:srgbClr val="5B5854"/>
                          </a:solidFill>
                          <a:latin typeface="Avenir Medium"/>
                          <a:ea typeface="Avenir Medium"/>
                          <a:cs typeface="Avenir Medium"/>
                          <a:sym typeface="Avenir Medium"/>
                        </a:rPr>
                        <a:t>Limited ability to observe and identify asteroids.</a:t>
                      </a:r>
                    </a:p>
                  </a:txBody>
                  <a:tcPr marL="50800" marR="50800" marT="50800" marB="50800" anchor="ctr" anchorCtr="0" horzOverflow="overflow">
                    <a:lnR w="12700">
                      <a:miter lim="400000"/>
                    </a:lnR>
                  </a:tcPr>
                </a:tc>
              </a:tr>
              <a:tr h="800100">
                <a:tc>
                  <a:txBody>
                    <a:bodyPr/>
                    <a:lstStyle/>
                    <a:p>
                      <a:pPr defTabSz="914400">
                        <a:defRPr cap="none" spc="0" sz="1800">
                          <a:solidFill>
                            <a:srgbClr val="000000"/>
                          </a:solidFill>
                        </a:defRPr>
                      </a:pPr>
                      <a:r>
                        <a:rPr sz="2400">
                          <a:solidFill>
                            <a:srgbClr val="5B5854"/>
                          </a:solidFill>
                        </a:rPr>
                        <a:t>Synodic Period </a:t>
                      </a:r>
                    </a:p>
                  </a:txBody>
                  <a:tcPr marL="50800" marR="50800" marT="50800" marB="50800" anchor="ctr" anchorCtr="0" horzOverflow="overflow">
                    <a:lnL w="12700">
                      <a:miter lim="400000"/>
                    </a:lnL>
                  </a:tcPr>
                </a:tc>
                <a:tc>
                  <a:txBody>
                    <a:bodyPr/>
                    <a:lstStyle/>
                    <a:p>
                      <a:pPr>
                        <a:spcBef>
                          <a:spcPts val="3400"/>
                        </a:spcBef>
                        <a:defRPr cap="none" spc="0" sz="1800">
                          <a:solidFill>
                            <a:srgbClr val="000000"/>
                          </a:solidFill>
                        </a:defRPr>
                      </a:pPr>
                      <a:r>
                        <a:rPr spc="48" sz="2400">
                          <a:solidFill>
                            <a:srgbClr val="5B5854"/>
                          </a:solidFill>
                          <a:latin typeface="Avenir Medium"/>
                          <a:ea typeface="Avenir Medium"/>
                          <a:cs typeface="Avenir Medium"/>
                          <a:sym typeface="Avenir Medium"/>
                        </a:rPr>
                        <a:t>11 years</a:t>
                      </a:r>
                    </a:p>
                  </a:txBody>
                  <a:tcPr marL="50800" marR="50800" marT="50800" marB="50800" anchor="ctr" anchorCtr="0" horzOverflow="overflow"/>
                </a:tc>
                <a:tc>
                  <a:txBody>
                    <a:bodyPr/>
                    <a:lstStyle/>
                    <a:p>
                      <a:pPr>
                        <a:spcBef>
                          <a:spcPts val="3400"/>
                        </a:spcBef>
                        <a:defRPr cap="none" spc="0" sz="1800">
                          <a:solidFill>
                            <a:srgbClr val="000000"/>
                          </a:solidFill>
                        </a:defRPr>
                      </a:pPr>
                      <a:r>
                        <a:rPr spc="39" sz="2000">
                          <a:solidFill>
                            <a:srgbClr val="5B5854"/>
                          </a:solidFill>
                          <a:latin typeface="Avenir Medium"/>
                          <a:ea typeface="Avenir Medium"/>
                          <a:cs typeface="Avenir Medium"/>
                          <a:sym typeface="Avenir Medium"/>
                        </a:rPr>
                        <a:t>Timing of launch critical to reduce overall mission duration.</a:t>
                      </a:r>
                    </a:p>
                  </a:txBody>
                  <a:tcPr marL="50800" marR="50800" marT="50800" marB="50800" anchor="ctr" anchorCtr="0" horzOverflow="overflow">
                    <a:lnR w="12700">
                      <a:miter lim="400000"/>
                    </a:lnR>
                  </a:tcPr>
                </a:tc>
              </a:tr>
              <a:tr h="952500">
                <a:tc>
                  <a:txBody>
                    <a:bodyPr/>
                    <a:lstStyle/>
                    <a:p>
                      <a:pPr defTabSz="914400">
                        <a:defRPr cap="none" spc="0" sz="1800">
                          <a:solidFill>
                            <a:srgbClr val="000000"/>
                          </a:solidFill>
                        </a:defRPr>
                      </a:pPr>
                      <a:r>
                        <a:rPr sz="2400">
                          <a:solidFill>
                            <a:srgbClr val="5B5854"/>
                          </a:solidFill>
                        </a:rPr>
                        <a:t>Mass Recovered</a:t>
                      </a:r>
                    </a:p>
                  </a:txBody>
                  <a:tcPr marL="50800" marR="50800" marT="50800" marB="50800" anchor="ctr" anchorCtr="0" horzOverflow="overflow">
                    <a:lnL w="12700">
                      <a:miter lim="400000"/>
                    </a:lnL>
                  </a:tcPr>
                </a:tc>
                <a:tc>
                  <a:txBody>
                    <a:bodyPr/>
                    <a:lstStyle/>
                    <a:p>
                      <a:pPr>
                        <a:spcBef>
                          <a:spcPts val="3400"/>
                        </a:spcBef>
                        <a:defRPr cap="none" spc="0" sz="1800">
                          <a:solidFill>
                            <a:srgbClr val="000000"/>
                          </a:solidFill>
                        </a:defRPr>
                      </a:pPr>
                      <a:r>
                        <a:rPr spc="48" sz="2400">
                          <a:solidFill>
                            <a:srgbClr val="5B5854"/>
                          </a:solidFill>
                          <a:latin typeface="Avenir Medium"/>
                          <a:ea typeface="Avenir Medium"/>
                          <a:cs typeface="Avenir Medium"/>
                          <a:sym typeface="Avenir Medium"/>
                        </a:rPr>
                        <a:t>10 x 2000 tonne fragments per mission</a:t>
                      </a:r>
                    </a:p>
                  </a:txBody>
                  <a:tcPr marL="50800" marR="50800" marT="50800" marB="50800" anchor="ctr" anchorCtr="0" horzOverflow="overflow"/>
                </a:tc>
                <a:tc>
                  <a:txBody>
                    <a:bodyPr/>
                    <a:lstStyle/>
                    <a:p>
                      <a:pPr>
                        <a:spcBef>
                          <a:spcPts val="3400"/>
                        </a:spcBef>
                        <a:defRPr cap="none" spc="0" sz="1800">
                          <a:solidFill>
                            <a:srgbClr val="000000"/>
                          </a:solidFill>
                        </a:defRPr>
                      </a:pPr>
                      <a:r>
                        <a:rPr spc="39" sz="2000">
                          <a:solidFill>
                            <a:srgbClr val="5B5854"/>
                          </a:solidFill>
                          <a:latin typeface="Avenir Medium"/>
                          <a:ea typeface="Avenir Medium"/>
                          <a:cs typeface="Avenir Medium"/>
                          <a:sym typeface="Avenir Medium"/>
                        </a:rPr>
                        <a:t>Mass of asteroid estimated &gt; 3 million tonnes; &lt;1% recovered.</a:t>
                      </a:r>
                    </a:p>
                  </a:txBody>
                  <a:tcPr marL="50800" marR="50800" marT="50800" marB="50800" anchor="ctr" anchorCtr="0" horzOverflow="overflow">
                    <a:lnR w="12700">
                      <a:miter lim="400000"/>
                    </a:lnR>
                  </a:tcPr>
                </a:tc>
              </a:tr>
              <a:tr h="804933">
                <a:tc>
                  <a:txBody>
                    <a:bodyPr/>
                    <a:lstStyle/>
                    <a:p>
                      <a:pPr defTabSz="914400">
                        <a:defRPr cap="none" spc="0" sz="1800">
                          <a:solidFill>
                            <a:srgbClr val="000000"/>
                          </a:solidFill>
                        </a:defRPr>
                      </a:pPr>
                      <a:r>
                        <a:rPr sz="2400">
                          <a:solidFill>
                            <a:srgbClr val="5B5854"/>
                          </a:solidFill>
                        </a:rPr>
                        <a:t>Platinum Content</a:t>
                      </a:r>
                    </a:p>
                  </a:txBody>
                  <a:tcPr marL="50800" marR="50800" marT="50800" marB="50800" anchor="ctr" anchorCtr="0" horzOverflow="overflow">
                    <a:lnL w="12700">
                      <a:miter lim="400000"/>
                    </a:lnL>
                  </a:tcPr>
                </a:tc>
                <a:tc>
                  <a:txBody>
                    <a:bodyPr/>
                    <a:lstStyle/>
                    <a:p>
                      <a:pPr>
                        <a:spcBef>
                          <a:spcPts val="3400"/>
                        </a:spcBef>
                        <a:defRPr cap="none" spc="0" sz="1800">
                          <a:solidFill>
                            <a:srgbClr val="000000"/>
                          </a:solidFill>
                        </a:defRPr>
                      </a:pPr>
                      <a:r>
                        <a:rPr spc="48" sz="2400">
                          <a:solidFill>
                            <a:srgbClr val="5B5854"/>
                          </a:solidFill>
                          <a:latin typeface="Avenir Medium"/>
                          <a:ea typeface="Avenir Medium"/>
                          <a:cs typeface="Avenir Medium"/>
                          <a:sym typeface="Avenir Medium"/>
                        </a:rPr>
                        <a:t>100g/tonne</a:t>
                      </a:r>
                    </a:p>
                  </a:txBody>
                  <a:tcPr marL="50800" marR="50800" marT="50800" marB="50800" anchor="ctr" anchorCtr="0" horzOverflow="overflow"/>
                </a:tc>
                <a:tc>
                  <a:txBody>
                    <a:bodyPr/>
                    <a:lstStyle/>
                    <a:p>
                      <a:pPr>
                        <a:spcBef>
                          <a:spcPts val="3400"/>
                        </a:spcBef>
                        <a:defRPr cap="none" spc="0" sz="1800">
                          <a:solidFill>
                            <a:srgbClr val="000000"/>
                          </a:solidFill>
                        </a:defRPr>
                      </a:pPr>
                      <a:r>
                        <a:rPr spc="39" sz="2000">
                          <a:solidFill>
                            <a:srgbClr val="5B5854"/>
                          </a:solidFill>
                          <a:latin typeface="Avenir Medium"/>
                          <a:ea typeface="Avenir Medium"/>
                          <a:cs typeface="Avenir Medium"/>
                          <a:sym typeface="Avenir Medium"/>
                        </a:rPr>
                        <a:t>Other valuable metals likely present in M-Type asteroid.</a:t>
                      </a:r>
                    </a:p>
                  </a:txBody>
                  <a:tcPr marL="50800" marR="50800" marT="50800" marB="50800" anchor="ctr" anchorCtr="0" horzOverflow="overflow">
                    <a:lnR w="12700">
                      <a:miter lim="400000"/>
                    </a:lnR>
                  </a:tcPr>
                </a:tc>
              </a:tr>
              <a:tr h="1136650">
                <a:tc>
                  <a:txBody>
                    <a:bodyPr/>
                    <a:lstStyle/>
                    <a:p>
                      <a:pPr defTabSz="914400">
                        <a:defRPr cap="none" spc="0" sz="1800">
                          <a:solidFill>
                            <a:srgbClr val="000000"/>
                          </a:solidFill>
                        </a:defRPr>
                      </a:pPr>
                      <a:r>
                        <a:rPr sz="2400">
                          <a:solidFill>
                            <a:srgbClr val="5B5854"/>
                          </a:solidFill>
                        </a:rPr>
                        <a:t>Number of Missions </a:t>
                      </a:r>
                    </a:p>
                  </a:txBody>
                  <a:tcPr marL="50800" marR="50800" marT="50800" marB="50800" anchor="ctr" anchorCtr="0" horzOverflow="overflow">
                    <a:lnL w="12700">
                      <a:miter lim="400000"/>
                    </a:lnL>
                    <a:lnB w="12700">
                      <a:miter lim="400000"/>
                    </a:lnB>
                  </a:tcPr>
                </a:tc>
                <a:tc>
                  <a:txBody>
                    <a:bodyPr/>
                    <a:lstStyle/>
                    <a:p>
                      <a:pPr>
                        <a:spcBef>
                          <a:spcPts val="3400"/>
                        </a:spcBef>
                        <a:defRPr cap="none" spc="0" sz="1800">
                          <a:solidFill>
                            <a:srgbClr val="000000"/>
                          </a:solidFill>
                        </a:defRPr>
                      </a:pPr>
                      <a:r>
                        <a:rPr spc="48" sz="2400">
                          <a:solidFill>
                            <a:srgbClr val="5B5854"/>
                          </a:solidFill>
                          <a:latin typeface="Avenir Medium"/>
                          <a:ea typeface="Avenir Medium"/>
                          <a:cs typeface="Avenir Medium"/>
                          <a:sym typeface="Avenir Medium"/>
                        </a:rPr>
                        <a:t>5</a:t>
                      </a:r>
                    </a:p>
                  </a:txBody>
                  <a:tcPr marL="50800" marR="50800" marT="50800" marB="50800" anchor="ctr" anchorCtr="0" horzOverflow="overflow">
                    <a:lnB w="12700">
                      <a:miter lim="400000"/>
                    </a:lnB>
                  </a:tcPr>
                </a:tc>
                <a:tc>
                  <a:txBody>
                    <a:bodyPr/>
                    <a:lstStyle/>
                    <a:p>
                      <a:pPr>
                        <a:spcBef>
                          <a:spcPts val="3400"/>
                        </a:spcBef>
                        <a:defRPr cap="none" spc="0" sz="1800">
                          <a:solidFill>
                            <a:srgbClr val="000000"/>
                          </a:solidFill>
                        </a:defRPr>
                      </a:pPr>
                      <a:r>
                        <a:rPr spc="39" sz="2000">
                          <a:solidFill>
                            <a:srgbClr val="5B5854"/>
                          </a:solidFill>
                          <a:latin typeface="Avenir Medium"/>
                          <a:ea typeface="Avenir Medium"/>
                          <a:cs typeface="Avenir Medium"/>
                          <a:sym typeface="Avenir Medium"/>
                        </a:rPr>
                        <a:t>Requires identification and access to 5 different asteroids suitable for fragmenting.</a:t>
                      </a:r>
                    </a:p>
                  </a:txBody>
                  <a:tcPr marL="50800" marR="50800" marT="50800" marB="50800" anchor="ctr" anchorCtr="0" horzOverflow="overflow">
                    <a:lnR w="12700">
                      <a:miter lim="400000"/>
                    </a:lnR>
                    <a:lnB w="12700">
                      <a:miter lim="400000"/>
                    </a:lnB>
                  </a:tcPr>
                </a:tc>
              </a:tr>
            </a:tbl>
          </a:graphicData>
        </a:graphic>
      </p:graphicFrame>
      <p:sp>
        <p:nvSpPr>
          <p:cNvPr id="256" name="Shape 256"/>
          <p:cNvSpPr/>
          <p:nvPr/>
        </p:nvSpPr>
        <p:spPr>
          <a:xfrm>
            <a:off x="3731488" y="8048889"/>
            <a:ext cx="5541825" cy="584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defRPr sz="2800">
                <a:latin typeface="Avenir Medium"/>
                <a:ea typeface="Avenir Medium"/>
                <a:cs typeface="Avenir Medium"/>
                <a:sym typeface="Avenir Medium"/>
              </a:defRPr>
            </a:pPr>
            <a:r>
              <a:t>Number of Identified Asteroids: </a:t>
            </a:r>
            <a:r>
              <a:rPr u="sng"/>
              <a:t>8</a:t>
            </a:r>
          </a:p>
        </p:txBody>
      </p:sp>
      <p:sp>
        <p:nvSpPr>
          <p:cNvPr id="257" name="Shape 257"/>
          <p:cNvSpPr/>
          <p:nvPr/>
        </p:nvSpPr>
        <p:spPr>
          <a:xfrm>
            <a:off x="4740909" y="8469652"/>
            <a:ext cx="3522981"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defRPr sz="1600">
                <a:latin typeface="Avenir Medium"/>
                <a:ea typeface="Avenir Medium"/>
                <a:cs typeface="Avenir Medium"/>
                <a:sym typeface="Avenir Medium"/>
              </a:defRPr>
            </a:pPr>
            <a:r>
              <a:t>Currently identified and listed within</a:t>
            </a:r>
          </a:p>
          <a:p>
            <a:pPr>
              <a:defRPr sz="1600">
                <a:latin typeface="Avenir Medium"/>
                <a:ea typeface="Avenir Medium"/>
                <a:cs typeface="Avenir Medium"/>
                <a:sym typeface="Avenir Medium"/>
              </a:defRPr>
            </a:pPr>
            <a:r>
              <a:t>the JPL small body database</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9" name="Shape 259"/>
          <p:cNvSpPr/>
          <p:nvPr>
            <p:ph type="title" idx="4294967295"/>
          </p:nvPr>
        </p:nvSpPr>
        <p:spPr>
          <a:xfrm>
            <a:off x="673100" y="584200"/>
            <a:ext cx="11658600" cy="749300"/>
          </a:xfrm>
          <a:prstGeom prst="rect">
            <a:avLst/>
          </a:prstGeom>
        </p:spPr>
        <p:txBody>
          <a:bodyPr/>
          <a:lstStyle>
            <a:lvl1pPr defTabSz="452627">
              <a:defRPr spc="0" sz="3900"/>
            </a:lvl1pPr>
          </a:lstStyle>
          <a:p>
            <a:pPr/>
            <a:r>
              <a:t>Infrastructure &amp; Mission Costs</a:t>
            </a:r>
          </a:p>
        </p:txBody>
      </p:sp>
      <p:graphicFrame>
        <p:nvGraphicFramePr>
          <p:cNvPr id="260" name="Table 260"/>
          <p:cNvGraphicFramePr/>
          <p:nvPr/>
        </p:nvGraphicFramePr>
        <p:xfrm>
          <a:off x="923669" y="2074456"/>
          <a:ext cx="11157460" cy="6062912"/>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3719152"/>
                <a:gridCol w="2785754"/>
                <a:gridCol w="4652552"/>
              </a:tblGrid>
              <a:tr h="709246">
                <a:tc>
                  <a:txBody>
                    <a:bodyPr/>
                    <a:lstStyle/>
                    <a:p>
                      <a:pPr defTabSz="914400">
                        <a:defRPr b="0" cap="none" spc="0" sz="1800">
                          <a:solidFill>
                            <a:srgbClr val="000000"/>
                          </a:solidFill>
                        </a:defRPr>
                      </a:pPr>
                      <a:r>
                        <a:rPr sz="3000">
                          <a:solidFill>
                            <a:srgbClr val="5B5854"/>
                          </a:solidFill>
                        </a:rPr>
                        <a:t>Factor</a:t>
                      </a:r>
                    </a:p>
                  </a:txBody>
                  <a:tcPr marL="50800" marR="50800" marT="50800" marB="50800" anchor="ctr" anchorCtr="0" horzOverflow="overflow">
                    <a:lnL w="12700">
                      <a:miter lim="400000"/>
                    </a:lnL>
                  </a:tcPr>
                </a:tc>
                <a:tc>
                  <a:txBody>
                    <a:bodyPr/>
                    <a:lstStyle/>
                    <a:p>
                      <a:pPr defTabSz="914400">
                        <a:defRPr b="0" cap="none" spc="0" sz="1800">
                          <a:solidFill>
                            <a:srgbClr val="000000"/>
                          </a:solidFill>
                        </a:defRPr>
                      </a:pPr>
                      <a:r>
                        <a:rPr sz="3000">
                          <a:solidFill>
                            <a:srgbClr val="5B5854"/>
                          </a:solidFill>
                        </a:rPr>
                        <a:t>Cost (USD)</a:t>
                      </a:r>
                    </a:p>
                  </a:txBody>
                  <a:tcPr marL="50800" marR="50800" marT="50800" marB="50800" anchor="ctr" anchorCtr="0" horzOverflow="overflow"/>
                </a:tc>
                <a:tc>
                  <a:txBody>
                    <a:bodyPr/>
                    <a:lstStyle/>
                    <a:p>
                      <a:pPr defTabSz="914400">
                        <a:defRPr b="0" cap="none" spc="0" sz="1800">
                          <a:solidFill>
                            <a:srgbClr val="000000"/>
                          </a:solidFill>
                        </a:defRPr>
                      </a:pPr>
                      <a:r>
                        <a:rPr sz="3000">
                          <a:solidFill>
                            <a:srgbClr val="5B5854"/>
                          </a:solidFill>
                        </a:rPr>
                        <a:t>Comments</a:t>
                      </a:r>
                    </a:p>
                  </a:txBody>
                  <a:tcPr marL="50800" marR="50800" marT="50800" marB="50800" anchor="ctr" anchorCtr="0" horzOverflow="overflow">
                    <a:lnR w="12700">
                      <a:miter lim="400000"/>
                    </a:lnR>
                  </a:tcPr>
                </a:tc>
              </a:tr>
              <a:tr h="685493">
                <a:tc>
                  <a:txBody>
                    <a:bodyPr/>
                    <a:lstStyle/>
                    <a:p>
                      <a:pPr defTabSz="914400">
                        <a:defRPr cap="none" spc="0" sz="1800">
                          <a:solidFill>
                            <a:srgbClr val="000000"/>
                          </a:solidFill>
                        </a:defRPr>
                      </a:pPr>
                      <a:r>
                        <a:rPr sz="1700">
                          <a:solidFill>
                            <a:srgbClr val="5B5854"/>
                          </a:solidFill>
                        </a:rPr>
                        <a:t>Orbital Asteroid Intercept Facility</a:t>
                      </a:r>
                    </a:p>
                  </a:txBody>
                  <a:tcPr marL="50800" marR="50800" marT="50800" marB="50800" anchor="ctr" anchorCtr="0" horzOverflow="overflow">
                    <a:lnL w="12700">
                      <a:miter lim="400000"/>
                    </a:lnL>
                  </a:tcPr>
                </a:tc>
                <a:tc>
                  <a:txBody>
                    <a:bodyPr/>
                    <a:lstStyle/>
                    <a:p>
                      <a:pPr>
                        <a:spcBef>
                          <a:spcPts val="3400"/>
                        </a:spcBef>
                        <a:defRPr cap="none" spc="0" sz="1800">
                          <a:solidFill>
                            <a:srgbClr val="000000"/>
                          </a:solidFill>
                        </a:defRPr>
                      </a:pPr>
                      <a:r>
                        <a:rPr spc="34" sz="1700">
                          <a:solidFill>
                            <a:srgbClr val="5B5854"/>
                          </a:solidFill>
                          <a:latin typeface="Avenir Medium"/>
                          <a:ea typeface="Avenir Medium"/>
                          <a:cs typeface="Avenir Medium"/>
                          <a:sym typeface="Avenir Medium"/>
                        </a:rPr>
                        <a:t>$10,000m</a:t>
                      </a:r>
                    </a:p>
                  </a:txBody>
                  <a:tcPr marL="50800" marR="50800" marT="50800" marB="50800" anchor="ctr" anchorCtr="0" horzOverflow="overflow"/>
                </a:tc>
                <a:tc>
                  <a:txBody>
                    <a:bodyPr/>
                    <a:lstStyle/>
                    <a:p>
                      <a:pPr>
                        <a:spcBef>
                          <a:spcPts val="3400"/>
                        </a:spcBef>
                        <a:defRPr cap="none" spc="0" sz="1800">
                          <a:solidFill>
                            <a:srgbClr val="000000"/>
                          </a:solidFill>
                        </a:defRPr>
                      </a:pPr>
                      <a:r>
                        <a:rPr spc="34" sz="1700">
                          <a:solidFill>
                            <a:srgbClr val="5B5854"/>
                          </a:solidFill>
                          <a:latin typeface="Avenir Medium"/>
                          <a:ea typeface="Avenir Medium"/>
                          <a:cs typeface="Avenir Medium"/>
                          <a:sym typeface="Avenir Medium"/>
                        </a:rPr>
                        <a:t>Infrastructure investment based on ISS estimated costs</a:t>
                      </a:r>
                    </a:p>
                  </a:txBody>
                  <a:tcPr marL="50800" marR="50800" marT="50800" marB="50800" anchor="ctr" anchorCtr="0" horzOverflow="overflow">
                    <a:lnR w="12700">
                      <a:miter lim="400000"/>
                    </a:lnR>
                  </a:tcPr>
                </a:tc>
              </a:tr>
              <a:tr h="665016">
                <a:tc>
                  <a:txBody>
                    <a:bodyPr/>
                    <a:lstStyle/>
                    <a:p>
                      <a:pPr>
                        <a:spcBef>
                          <a:spcPts val="3400"/>
                        </a:spcBef>
                        <a:defRPr cap="none" spc="0" sz="1800">
                          <a:solidFill>
                            <a:srgbClr val="000000"/>
                          </a:solidFill>
                        </a:defRPr>
                      </a:pPr>
                      <a:r>
                        <a:rPr spc="34" sz="1700">
                          <a:solidFill>
                            <a:srgbClr val="5B5854"/>
                          </a:solidFill>
                          <a:latin typeface="Avenir Medium"/>
                          <a:ea typeface="Avenir Medium"/>
                          <a:cs typeface="Avenir Medium"/>
                          <a:sym typeface="Avenir Medium"/>
                        </a:rPr>
                        <a:t>Orbital Observation System</a:t>
                      </a:r>
                    </a:p>
                  </a:txBody>
                  <a:tcPr marL="50800" marR="50800" marT="50800" marB="50800" anchor="ctr" anchorCtr="0" horzOverflow="overflow">
                    <a:lnL w="12700">
                      <a:miter lim="400000"/>
                    </a:lnL>
                  </a:tcPr>
                </a:tc>
                <a:tc>
                  <a:txBody>
                    <a:bodyPr/>
                    <a:lstStyle/>
                    <a:p>
                      <a:pPr>
                        <a:spcBef>
                          <a:spcPts val="3400"/>
                        </a:spcBef>
                        <a:defRPr cap="none" spc="0" sz="1800">
                          <a:solidFill>
                            <a:srgbClr val="000000"/>
                          </a:solidFill>
                        </a:defRPr>
                      </a:pPr>
                      <a:r>
                        <a:rPr spc="34" sz="1700">
                          <a:solidFill>
                            <a:srgbClr val="5B5854"/>
                          </a:solidFill>
                          <a:latin typeface="Avenir Medium"/>
                          <a:ea typeface="Avenir Medium"/>
                          <a:cs typeface="Avenir Medium"/>
                          <a:sym typeface="Avenir Medium"/>
                        </a:rPr>
                        <a:t>$200m</a:t>
                      </a:r>
                    </a:p>
                  </a:txBody>
                  <a:tcPr marL="50800" marR="50800" marT="50800" marB="50800" anchor="ctr" anchorCtr="0" horzOverflow="overflow"/>
                </a:tc>
                <a:tc>
                  <a:txBody>
                    <a:bodyPr/>
                    <a:lstStyle/>
                    <a:p>
                      <a:pPr>
                        <a:spcBef>
                          <a:spcPts val="3400"/>
                        </a:spcBef>
                        <a:defRPr cap="none" spc="0" sz="1800">
                          <a:solidFill>
                            <a:srgbClr val="000000"/>
                          </a:solidFill>
                        </a:defRPr>
                      </a:pPr>
                      <a:r>
                        <a:rPr spc="34" sz="1700">
                          <a:solidFill>
                            <a:srgbClr val="5B5854"/>
                          </a:solidFill>
                          <a:latin typeface="Avenir Medium"/>
                          <a:ea typeface="Avenir Medium"/>
                          <a:cs typeface="Avenir Medium"/>
                          <a:sym typeface="Avenir Medium"/>
                        </a:rPr>
                        <a:t>Reduced observation system cost as larger asteroids targeted.</a:t>
                      </a:r>
                    </a:p>
                  </a:txBody>
                  <a:tcPr marL="50800" marR="50800" marT="50800" marB="50800" anchor="ctr" anchorCtr="0" horzOverflow="overflow">
                    <a:lnR w="12700">
                      <a:miter lim="400000"/>
                    </a:lnR>
                  </a:tcPr>
                </a:tc>
              </a:tr>
              <a:tr h="640753">
                <a:tc>
                  <a:txBody>
                    <a:bodyPr/>
                    <a:lstStyle/>
                    <a:p>
                      <a:pPr>
                        <a:spcBef>
                          <a:spcPts val="3400"/>
                        </a:spcBef>
                        <a:defRPr cap="none" spc="0" sz="1800">
                          <a:solidFill>
                            <a:srgbClr val="000000"/>
                          </a:solidFill>
                        </a:defRPr>
                      </a:pPr>
                      <a:r>
                        <a:rPr spc="34" sz="1700">
                          <a:solidFill>
                            <a:srgbClr val="5B5854"/>
                          </a:solidFill>
                          <a:latin typeface="Avenir Medium"/>
                          <a:ea typeface="Avenir Medium"/>
                          <a:cs typeface="Avenir Medium"/>
                          <a:sym typeface="Avenir Medium"/>
                        </a:rPr>
                        <a:t>Launch Vehicle</a:t>
                      </a:r>
                    </a:p>
                  </a:txBody>
                  <a:tcPr marL="50800" marR="50800" marT="50800" marB="50800" anchor="ctr" anchorCtr="0" horzOverflow="overflow">
                    <a:lnL w="12700">
                      <a:miter lim="400000"/>
                    </a:lnL>
                  </a:tcPr>
                </a:tc>
                <a:tc>
                  <a:txBody>
                    <a:bodyPr/>
                    <a:lstStyle/>
                    <a:p>
                      <a:pPr>
                        <a:spcBef>
                          <a:spcPts val="3400"/>
                        </a:spcBef>
                        <a:defRPr cap="none" spc="0" sz="1800">
                          <a:solidFill>
                            <a:srgbClr val="000000"/>
                          </a:solidFill>
                        </a:defRPr>
                      </a:pPr>
                      <a:r>
                        <a:rPr spc="34" sz="1700">
                          <a:solidFill>
                            <a:srgbClr val="5B5854"/>
                          </a:solidFill>
                          <a:latin typeface="Avenir Medium"/>
                          <a:ea typeface="Avenir Medium"/>
                          <a:cs typeface="Avenir Medium"/>
                          <a:sym typeface="Avenir Medium"/>
                        </a:rPr>
                        <a:t>$320m</a:t>
                      </a:r>
                    </a:p>
                  </a:txBody>
                  <a:tcPr marL="50800" marR="50800" marT="50800" marB="50800" anchor="ctr" anchorCtr="0" horzOverflow="overflow"/>
                </a:tc>
                <a:tc>
                  <a:txBody>
                    <a:bodyPr/>
                    <a:lstStyle/>
                    <a:p>
                      <a:pPr>
                        <a:spcBef>
                          <a:spcPts val="3400"/>
                        </a:spcBef>
                        <a:defRPr cap="none" spc="0" sz="1800">
                          <a:solidFill>
                            <a:srgbClr val="000000"/>
                          </a:solidFill>
                        </a:defRPr>
                      </a:pPr>
                      <a:r>
                        <a:rPr spc="34" sz="1700">
                          <a:solidFill>
                            <a:srgbClr val="5B5854"/>
                          </a:solidFill>
                          <a:latin typeface="Avenir Medium"/>
                          <a:ea typeface="Avenir Medium"/>
                          <a:cs typeface="Avenir Medium"/>
                          <a:sym typeface="Avenir Medium"/>
                        </a:rPr>
                        <a:t>Increased cost to launch heavier payload for multiple fragment retrieval.</a:t>
                      </a:r>
                    </a:p>
                  </a:txBody>
                  <a:tcPr marL="50800" marR="50800" marT="50800" marB="50800" anchor="ctr" anchorCtr="0" horzOverflow="overflow">
                    <a:lnR w="12700">
                      <a:miter lim="400000"/>
                    </a:lnR>
                  </a:tcPr>
                </a:tc>
              </a:tr>
              <a:tr h="706550">
                <a:tc>
                  <a:txBody>
                    <a:bodyPr/>
                    <a:lstStyle/>
                    <a:p>
                      <a:pPr defTabSz="914400">
                        <a:defRPr cap="none" spc="0" sz="1800">
                          <a:solidFill>
                            <a:srgbClr val="000000"/>
                          </a:solidFill>
                        </a:defRPr>
                      </a:pPr>
                      <a:r>
                        <a:rPr sz="1700">
                          <a:solidFill>
                            <a:srgbClr val="5B5854"/>
                          </a:solidFill>
                        </a:rPr>
                        <a:t>Spacecraft</a:t>
                      </a:r>
                    </a:p>
                  </a:txBody>
                  <a:tcPr marL="50800" marR="50800" marT="50800" marB="50800" anchor="ctr" anchorCtr="0" horzOverflow="overflow">
                    <a:lnL w="12700">
                      <a:miter lim="400000"/>
                    </a:lnL>
                  </a:tcPr>
                </a:tc>
                <a:tc>
                  <a:txBody>
                    <a:bodyPr/>
                    <a:lstStyle/>
                    <a:p>
                      <a:pPr>
                        <a:spcBef>
                          <a:spcPts val="3400"/>
                        </a:spcBef>
                        <a:defRPr cap="none" spc="0" sz="1800">
                          <a:solidFill>
                            <a:srgbClr val="000000"/>
                          </a:solidFill>
                        </a:defRPr>
                      </a:pPr>
                      <a:r>
                        <a:rPr spc="34" sz="1700">
                          <a:solidFill>
                            <a:srgbClr val="5B5854"/>
                          </a:solidFill>
                          <a:latin typeface="Avenir Medium"/>
                          <a:ea typeface="Avenir Medium"/>
                          <a:cs typeface="Avenir Medium"/>
                          <a:sym typeface="Avenir Medium"/>
                        </a:rPr>
                        <a:t>$1,710m</a:t>
                      </a:r>
                    </a:p>
                  </a:txBody>
                  <a:tcPr marL="50800" marR="50800" marT="50800" marB="50800" anchor="ctr" anchorCtr="0" horzOverflow="overflow"/>
                </a:tc>
                <a:tc>
                  <a:txBody>
                    <a:bodyPr/>
                    <a:lstStyle/>
                    <a:p>
                      <a:pPr>
                        <a:spcBef>
                          <a:spcPts val="3400"/>
                        </a:spcBef>
                        <a:defRPr cap="none" spc="0" sz="1800">
                          <a:solidFill>
                            <a:srgbClr val="000000"/>
                          </a:solidFill>
                        </a:defRPr>
                      </a:pPr>
                      <a:r>
                        <a:rPr spc="34" sz="1700">
                          <a:solidFill>
                            <a:srgbClr val="5B5854"/>
                          </a:solidFill>
                          <a:latin typeface="Avenir Medium"/>
                          <a:ea typeface="Avenir Medium"/>
                          <a:cs typeface="Avenir Medium"/>
                          <a:sym typeface="Avenir Medium"/>
                        </a:rPr>
                        <a:t>increased spacecraft cost for more complex mission.</a:t>
                      </a:r>
                    </a:p>
                  </a:txBody>
                  <a:tcPr marL="50800" marR="50800" marT="50800" marB="50800" anchor="ctr" anchorCtr="0" horzOverflow="overflow">
                    <a:lnR w="12700">
                      <a:miter lim="400000"/>
                    </a:lnR>
                  </a:tcPr>
                </a:tc>
              </a:tr>
              <a:tr h="616089">
                <a:tc>
                  <a:txBody>
                    <a:bodyPr/>
                    <a:lstStyle/>
                    <a:p>
                      <a:pPr defTabSz="914400">
                        <a:defRPr cap="none" spc="0" sz="1800">
                          <a:solidFill>
                            <a:srgbClr val="000000"/>
                          </a:solidFill>
                        </a:defRPr>
                      </a:pPr>
                      <a:r>
                        <a:rPr sz="1700">
                          <a:solidFill>
                            <a:srgbClr val="5B5854"/>
                          </a:solidFill>
                        </a:rPr>
                        <a:t>Mission Operational Costs</a:t>
                      </a:r>
                    </a:p>
                  </a:txBody>
                  <a:tcPr marL="50800" marR="50800" marT="50800" marB="50800" anchor="ctr" anchorCtr="0" horzOverflow="overflow">
                    <a:lnL w="12700">
                      <a:miter lim="400000"/>
                    </a:lnL>
                  </a:tcPr>
                </a:tc>
                <a:tc>
                  <a:txBody>
                    <a:bodyPr/>
                    <a:lstStyle/>
                    <a:p>
                      <a:pPr>
                        <a:spcBef>
                          <a:spcPts val="3400"/>
                        </a:spcBef>
                        <a:defRPr cap="none" spc="0" sz="1800">
                          <a:solidFill>
                            <a:srgbClr val="000000"/>
                          </a:solidFill>
                        </a:defRPr>
                      </a:pPr>
                      <a:r>
                        <a:rPr spc="34" sz="1700">
                          <a:solidFill>
                            <a:srgbClr val="5B5854"/>
                          </a:solidFill>
                          <a:latin typeface="Avenir Medium"/>
                          <a:ea typeface="Avenir Medium"/>
                          <a:cs typeface="Avenir Medium"/>
                          <a:sym typeface="Avenir Medium"/>
                        </a:rPr>
                        <a:t>$12.5m per annum</a:t>
                      </a:r>
                    </a:p>
                  </a:txBody>
                  <a:tcPr marL="50800" marR="50800" marT="50800" marB="50800" anchor="ctr" anchorCtr="0" horzOverflow="overflow"/>
                </a:tc>
                <a:tc>
                  <a:txBody>
                    <a:bodyPr/>
                    <a:lstStyle/>
                    <a:p>
                      <a:pPr>
                        <a:spcBef>
                          <a:spcPts val="3400"/>
                        </a:spcBef>
                        <a:defRPr cap="none" spc="0" sz="1800">
                          <a:solidFill>
                            <a:srgbClr val="000000"/>
                          </a:solidFill>
                        </a:defRPr>
                      </a:pPr>
                      <a:r>
                        <a:rPr spc="34" sz="1700">
                          <a:solidFill>
                            <a:srgbClr val="5B5854"/>
                          </a:solidFill>
                          <a:latin typeface="Avenir Medium"/>
                          <a:ea typeface="Avenir Medium"/>
                          <a:cs typeface="Avenir Medium"/>
                          <a:sym typeface="Avenir Medium"/>
                        </a:rPr>
                        <a:t>Slightly higher operational cost at $12.5m per annum for more complex mission.</a:t>
                      </a:r>
                    </a:p>
                  </a:txBody>
                  <a:tcPr marL="50800" marR="50800" marT="50800" marB="50800" anchor="ctr" anchorCtr="0" horzOverflow="overflow">
                    <a:lnR w="12700">
                      <a:miter lim="400000"/>
                    </a:lnR>
                  </a:tcPr>
                </a:tc>
              </a:tr>
              <a:tr h="710682">
                <a:tc>
                  <a:txBody>
                    <a:bodyPr/>
                    <a:lstStyle/>
                    <a:p>
                      <a:pPr>
                        <a:spcBef>
                          <a:spcPts val="3400"/>
                        </a:spcBef>
                        <a:defRPr cap="none" spc="0" sz="1800">
                          <a:solidFill>
                            <a:srgbClr val="000000"/>
                          </a:solidFill>
                        </a:defRPr>
                      </a:pPr>
                      <a:r>
                        <a:rPr spc="34" sz="1700">
                          <a:solidFill>
                            <a:srgbClr val="5B5854"/>
                          </a:solidFill>
                          <a:latin typeface="Avenir Medium"/>
                          <a:ea typeface="Avenir Medium"/>
                          <a:cs typeface="Avenir Medium"/>
                          <a:sym typeface="Avenir Medium"/>
                        </a:rPr>
                        <a:t>Mission Oversight</a:t>
                      </a:r>
                    </a:p>
                  </a:txBody>
                  <a:tcPr marL="50800" marR="50800" marT="50800" marB="50800" anchor="ctr" anchorCtr="0" horzOverflow="overflow">
                    <a:lnL w="12700">
                      <a:miter lim="400000"/>
                    </a:lnL>
                  </a:tcPr>
                </a:tc>
                <a:tc>
                  <a:txBody>
                    <a:bodyPr/>
                    <a:lstStyle/>
                    <a:p>
                      <a:pPr>
                        <a:spcBef>
                          <a:spcPts val="3400"/>
                        </a:spcBef>
                        <a:defRPr cap="none" spc="0" sz="1800">
                          <a:solidFill>
                            <a:srgbClr val="000000"/>
                          </a:solidFill>
                        </a:defRPr>
                      </a:pPr>
                      <a:r>
                        <a:rPr spc="34" sz="1700">
                          <a:solidFill>
                            <a:srgbClr val="5B5854"/>
                          </a:solidFill>
                          <a:latin typeface="Avenir Medium"/>
                          <a:ea typeface="Avenir Medium"/>
                          <a:cs typeface="Avenir Medium"/>
                          <a:sym typeface="Avenir Medium"/>
                        </a:rPr>
                        <a:t>15%</a:t>
                      </a:r>
                    </a:p>
                  </a:txBody>
                  <a:tcPr marL="50800" marR="50800" marT="50800" marB="50800" anchor="ctr" anchorCtr="0" horzOverflow="overflow"/>
                </a:tc>
                <a:tc>
                  <a:txBody>
                    <a:bodyPr/>
                    <a:lstStyle/>
                    <a:p>
                      <a:pPr>
                        <a:spcBef>
                          <a:spcPts val="3400"/>
                        </a:spcBef>
                        <a:defRPr cap="none" spc="0" sz="1800">
                          <a:solidFill>
                            <a:srgbClr val="000000"/>
                          </a:solidFill>
                        </a:defRPr>
                      </a:pPr>
                      <a:r>
                        <a:rPr spc="34" sz="1700">
                          <a:solidFill>
                            <a:srgbClr val="5B5854"/>
                          </a:solidFill>
                          <a:latin typeface="Avenir Medium"/>
                          <a:ea typeface="Avenir Medium"/>
                          <a:cs typeface="Avenir Medium"/>
                          <a:sym typeface="Avenir Medium"/>
                        </a:rPr>
                        <a:t>Allowance for oversight by national space administration</a:t>
                      </a:r>
                    </a:p>
                  </a:txBody>
                  <a:tcPr marL="50800" marR="50800" marT="50800" marB="50800" anchor="ctr" anchorCtr="0" horzOverflow="overflow">
                    <a:lnR w="12700">
                      <a:miter lim="400000"/>
                    </a:lnR>
                  </a:tcPr>
                </a:tc>
              </a:tr>
              <a:tr h="689552">
                <a:tc>
                  <a:txBody>
                    <a:bodyPr/>
                    <a:lstStyle/>
                    <a:p>
                      <a:pPr defTabSz="914400">
                        <a:defRPr cap="none" spc="0" sz="1800">
                          <a:solidFill>
                            <a:srgbClr val="000000"/>
                          </a:solidFill>
                        </a:defRPr>
                      </a:pPr>
                      <a:r>
                        <a:rPr sz="1700">
                          <a:solidFill>
                            <a:srgbClr val="5B5854"/>
                          </a:solidFill>
                        </a:rPr>
                        <a:t>Mission Contingencies</a:t>
                      </a:r>
                    </a:p>
                  </a:txBody>
                  <a:tcPr marL="50800" marR="50800" marT="50800" marB="50800" anchor="ctr" anchorCtr="0" horzOverflow="overflow">
                    <a:lnL w="12700">
                      <a:miter lim="400000"/>
                    </a:lnL>
                  </a:tcPr>
                </a:tc>
                <a:tc>
                  <a:txBody>
                    <a:bodyPr/>
                    <a:lstStyle/>
                    <a:p>
                      <a:pPr>
                        <a:spcBef>
                          <a:spcPts val="3400"/>
                        </a:spcBef>
                        <a:defRPr cap="none" spc="0" sz="1800">
                          <a:solidFill>
                            <a:srgbClr val="000000"/>
                          </a:solidFill>
                        </a:defRPr>
                      </a:pPr>
                      <a:r>
                        <a:rPr spc="34" sz="1700">
                          <a:solidFill>
                            <a:srgbClr val="5B5854"/>
                          </a:solidFill>
                          <a:latin typeface="Avenir Medium"/>
                          <a:ea typeface="Avenir Medium"/>
                          <a:cs typeface="Avenir Medium"/>
                          <a:sym typeface="Avenir Medium"/>
                        </a:rPr>
                        <a:t>30%</a:t>
                      </a:r>
                    </a:p>
                  </a:txBody>
                  <a:tcPr marL="50800" marR="50800" marT="50800" marB="50800" anchor="ctr" anchorCtr="0" horzOverflow="overflow"/>
                </a:tc>
                <a:tc>
                  <a:txBody>
                    <a:bodyPr/>
                    <a:lstStyle/>
                    <a:p>
                      <a:pPr>
                        <a:spcBef>
                          <a:spcPts val="3400"/>
                        </a:spcBef>
                        <a:defRPr cap="none" spc="0" sz="1800">
                          <a:solidFill>
                            <a:srgbClr val="000000"/>
                          </a:solidFill>
                        </a:defRPr>
                      </a:pPr>
                      <a:r>
                        <a:rPr spc="34" sz="1700">
                          <a:solidFill>
                            <a:srgbClr val="5B5854"/>
                          </a:solidFill>
                          <a:latin typeface="Avenir Medium"/>
                          <a:ea typeface="Avenir Medium"/>
                          <a:cs typeface="Avenir Medium"/>
                          <a:sym typeface="Avenir Medium"/>
                        </a:rPr>
                        <a:t>Mission contingency includes mission operational costs</a:t>
                      </a:r>
                    </a:p>
                  </a:txBody>
                  <a:tcPr marL="50800" marR="50800" marT="50800" marB="50800" anchor="ctr" anchorCtr="0" horzOverflow="overflow">
                    <a:lnR w="12700">
                      <a:miter lim="400000"/>
                    </a:lnR>
                  </a:tcPr>
                </a:tc>
              </a:tr>
              <a:tr h="639530">
                <a:tc>
                  <a:txBody>
                    <a:bodyPr/>
                    <a:lstStyle/>
                    <a:p>
                      <a:pPr defTabSz="914400">
                        <a:defRPr cap="none" spc="0" sz="1800">
                          <a:solidFill>
                            <a:srgbClr val="000000"/>
                          </a:solidFill>
                        </a:defRPr>
                      </a:pPr>
                      <a:r>
                        <a:rPr sz="1700">
                          <a:solidFill>
                            <a:srgbClr val="5B5854"/>
                          </a:solidFill>
                        </a:rPr>
                        <a:t>Earth Based Ore Refining</a:t>
                      </a:r>
                    </a:p>
                  </a:txBody>
                  <a:tcPr marL="50800" marR="50800" marT="50800" marB="50800" anchor="ctr" anchorCtr="0" horzOverflow="overflow">
                    <a:lnL w="12700">
                      <a:miter lim="400000"/>
                    </a:lnL>
                    <a:lnB w="12700">
                      <a:miter lim="400000"/>
                    </a:lnB>
                  </a:tcPr>
                </a:tc>
                <a:tc>
                  <a:txBody>
                    <a:bodyPr/>
                    <a:lstStyle/>
                    <a:p>
                      <a:pPr>
                        <a:spcBef>
                          <a:spcPts val="3400"/>
                        </a:spcBef>
                        <a:defRPr cap="none" spc="0" sz="1800">
                          <a:solidFill>
                            <a:srgbClr val="000000"/>
                          </a:solidFill>
                        </a:defRPr>
                      </a:pPr>
                      <a:r>
                        <a:rPr spc="34" sz="1700">
                          <a:solidFill>
                            <a:srgbClr val="5B5854"/>
                          </a:solidFill>
                          <a:latin typeface="Avenir Medium"/>
                          <a:ea typeface="Avenir Medium"/>
                          <a:cs typeface="Avenir Medium"/>
                          <a:sym typeface="Avenir Medium"/>
                        </a:rPr>
                        <a:t>$150 per tonne </a:t>
                      </a:r>
                    </a:p>
                  </a:txBody>
                  <a:tcPr marL="50800" marR="50800" marT="50800" marB="50800" anchor="ctr" anchorCtr="0" horzOverflow="overflow">
                    <a:lnB w="12700">
                      <a:miter lim="400000"/>
                    </a:lnB>
                  </a:tcPr>
                </a:tc>
                <a:tc>
                  <a:txBody>
                    <a:bodyPr/>
                    <a:lstStyle/>
                    <a:p>
                      <a:pPr>
                        <a:spcBef>
                          <a:spcPts val="3400"/>
                        </a:spcBef>
                        <a:defRPr cap="none" spc="0" sz="1800">
                          <a:solidFill>
                            <a:srgbClr val="000000"/>
                          </a:solidFill>
                        </a:defRPr>
                      </a:pPr>
                      <a:r>
                        <a:rPr spc="34" sz="1700">
                          <a:solidFill>
                            <a:srgbClr val="5B5854"/>
                          </a:solidFill>
                          <a:latin typeface="Avenir Medium"/>
                          <a:ea typeface="Avenir Medium"/>
                          <a:cs typeface="Avenir Medium"/>
                          <a:sym typeface="Avenir Medium"/>
                        </a:rPr>
                        <a:t>Cost of refining one retrieved asteroid based assuming $150 per tonne of ore</a:t>
                      </a:r>
                    </a:p>
                  </a:txBody>
                  <a:tcPr marL="50800" marR="50800" marT="50800" marB="50800" anchor="ctr" anchorCtr="0" horzOverflow="overflow">
                    <a:lnR w="12700">
                      <a:miter lim="400000"/>
                    </a:lnR>
                    <a:lnB w="12700">
                      <a:miter lim="400000"/>
                    </a:lnB>
                  </a:tcPr>
                </a:tc>
              </a:tr>
            </a:tbl>
          </a:graphicData>
        </a:graphic>
      </p:graphicFrame>
      <p:sp>
        <p:nvSpPr>
          <p:cNvPr id="261" name="Shape 261"/>
          <p:cNvSpPr/>
          <p:nvPr/>
        </p:nvSpPr>
        <p:spPr>
          <a:xfrm>
            <a:off x="673100" y="1320800"/>
            <a:ext cx="11658600" cy="53626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cap="all" spc="233" sz="2600"/>
            </a:lvl1pPr>
          </a:lstStyle>
          <a:p>
            <a:pPr/>
            <a:r>
              <a:t>Multiple fragment Retrieval Mission</a:t>
            </a:r>
          </a:p>
        </p:txBody>
      </p:sp>
      <p:sp>
        <p:nvSpPr>
          <p:cNvPr id="262" name="Shape 262"/>
          <p:cNvSpPr/>
          <p:nvPr/>
        </p:nvSpPr>
        <p:spPr>
          <a:xfrm>
            <a:off x="673098" y="8619452"/>
            <a:ext cx="11658603" cy="5969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spAutoFit/>
          </a:bodyPr>
          <a:lstStyle>
            <a:lvl1pPr>
              <a:spcBef>
                <a:spcPts val="3400"/>
              </a:spcBef>
              <a:defRPr spc="56" sz="2800">
                <a:latin typeface="Avenir Heavy"/>
                <a:ea typeface="Avenir Heavy"/>
                <a:cs typeface="Avenir Heavy"/>
                <a:sym typeface="Avenir Heavy"/>
              </a:defRPr>
            </a:lvl1pPr>
          </a:lstStyle>
          <a:p>
            <a:pPr/>
            <a:r>
              <a:t>Infrastructure $10.2 billion; Single Mission $3 billion</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4" name="Shape 264"/>
          <p:cNvSpPr/>
          <p:nvPr>
            <p:ph type="title"/>
          </p:nvPr>
        </p:nvSpPr>
        <p:spPr>
          <a:prstGeom prst="rect">
            <a:avLst/>
          </a:prstGeom>
        </p:spPr>
        <p:txBody>
          <a:bodyPr/>
          <a:lstStyle>
            <a:lvl1pPr defTabSz="452627">
              <a:defRPr spc="0" sz="3900"/>
            </a:lvl1pPr>
          </a:lstStyle>
          <a:p>
            <a:pPr/>
            <a:r>
              <a:t>Economics</a:t>
            </a:r>
          </a:p>
        </p:txBody>
      </p:sp>
      <p:sp>
        <p:nvSpPr>
          <p:cNvPr id="265" name="Shape 265"/>
          <p:cNvSpPr/>
          <p:nvPr/>
        </p:nvSpPr>
        <p:spPr>
          <a:xfrm>
            <a:off x="8370482" y="2199963"/>
            <a:ext cx="3792205" cy="3035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just">
              <a:defRPr>
                <a:latin typeface="Avenir Medium"/>
                <a:ea typeface="Avenir Medium"/>
                <a:cs typeface="Avenir Medium"/>
                <a:sym typeface="Avenir Medium"/>
              </a:defRPr>
            </a:lvl1pPr>
          </a:lstStyle>
          <a:p>
            <a:pPr/>
            <a:r>
              <a:t>Based on today's prices for platinum and mission costs based on today's technology, a five cycle mission remains deeply uneconomic, (NPV negative).</a:t>
            </a:r>
          </a:p>
        </p:txBody>
      </p:sp>
      <p:sp>
        <p:nvSpPr>
          <p:cNvPr id="266" name="Shape 266"/>
          <p:cNvSpPr/>
          <p:nvPr/>
        </p:nvSpPr>
        <p:spPr>
          <a:xfrm>
            <a:off x="8370482" y="5921866"/>
            <a:ext cx="3792205" cy="3454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just">
              <a:defRPr>
                <a:latin typeface="Avenir Medium"/>
                <a:ea typeface="Avenir Medium"/>
                <a:cs typeface="Avenir Medium"/>
                <a:sym typeface="Avenir Medium"/>
              </a:defRPr>
            </a:lvl1pPr>
          </a:lstStyle>
          <a:p>
            <a:pPr/>
            <a:r>
              <a:t>Sensitivity analysis shows  a marginal project if platinum prices increase by x10 and mission costs reduce by x10. The concept still requires significant upfront infrastructure investment.</a:t>
            </a:r>
          </a:p>
        </p:txBody>
      </p:sp>
      <p:graphicFrame>
        <p:nvGraphicFramePr>
          <p:cNvPr id="267" name="Chart 267"/>
          <p:cNvGraphicFramePr/>
          <p:nvPr/>
        </p:nvGraphicFramePr>
        <p:xfrm>
          <a:off x="1276406" y="2014003"/>
          <a:ext cx="6249292" cy="3204892"/>
        </p:xfrm>
        <a:graphic xmlns:a="http://schemas.openxmlformats.org/drawingml/2006/main">
          <a:graphicData uri="http://schemas.openxmlformats.org/drawingml/2006/chart">
            <c:chart xmlns:c="http://schemas.openxmlformats.org/drawingml/2006/chart" r:id="rId2"/>
          </a:graphicData>
        </a:graphic>
      </p:graphicFrame>
      <p:graphicFrame>
        <p:nvGraphicFramePr>
          <p:cNvPr id="268" name="Chart 268"/>
          <p:cNvGraphicFramePr/>
          <p:nvPr/>
        </p:nvGraphicFramePr>
        <p:xfrm>
          <a:off x="1199575" y="5371951"/>
          <a:ext cx="6472465" cy="3902597"/>
        </p:xfrm>
        <a:graphic xmlns:a="http://schemas.openxmlformats.org/drawingml/2006/main">
          <a:graphicData uri="http://schemas.openxmlformats.org/drawingml/2006/chart">
            <c:chart xmlns:c="http://schemas.openxmlformats.org/drawingml/2006/chart" r:id="rId3"/>
          </a:graphicData>
        </a:graphic>
      </p:graphicFrame>
      <p:sp>
        <p:nvSpPr>
          <p:cNvPr id="269" name="Shape 269"/>
          <p:cNvSpPr/>
          <p:nvPr/>
        </p:nvSpPr>
        <p:spPr>
          <a:xfrm>
            <a:off x="673100" y="1320800"/>
            <a:ext cx="11658600" cy="53626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cap="all" spc="233" sz="2600"/>
            </a:lvl1pPr>
          </a:lstStyle>
          <a:p>
            <a:pPr/>
            <a:r>
              <a:t>Multiple fragment Retrieval Mission</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1" name="Shape 271"/>
          <p:cNvSpPr/>
          <p:nvPr>
            <p:ph type="title" idx="4294967295"/>
          </p:nvPr>
        </p:nvSpPr>
        <p:spPr>
          <a:xfrm>
            <a:off x="673100" y="584200"/>
            <a:ext cx="11658600" cy="749300"/>
          </a:xfrm>
          <a:prstGeom prst="rect">
            <a:avLst/>
          </a:prstGeom>
        </p:spPr>
        <p:txBody>
          <a:bodyPr/>
          <a:lstStyle>
            <a:lvl1pPr defTabSz="452627">
              <a:defRPr spc="0" sz="3900"/>
            </a:lvl1pPr>
          </a:lstStyle>
          <a:p>
            <a:pPr/>
            <a:r>
              <a:t>Pros and Cons</a:t>
            </a:r>
          </a:p>
        </p:txBody>
      </p:sp>
      <p:sp>
        <p:nvSpPr>
          <p:cNvPr id="272" name="Shape 272"/>
          <p:cNvSpPr/>
          <p:nvPr/>
        </p:nvSpPr>
        <p:spPr>
          <a:xfrm>
            <a:off x="673100" y="1320800"/>
            <a:ext cx="11658600" cy="53626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cap="all" spc="233" sz="2600"/>
            </a:lvl1pPr>
          </a:lstStyle>
          <a:p>
            <a:pPr/>
            <a:r>
              <a:t>Multiple Fragment Retrieval Mission</a:t>
            </a:r>
          </a:p>
        </p:txBody>
      </p:sp>
      <p:graphicFrame>
        <p:nvGraphicFramePr>
          <p:cNvPr id="273" name="Table 273"/>
          <p:cNvGraphicFramePr/>
          <p:nvPr/>
        </p:nvGraphicFramePr>
        <p:xfrm>
          <a:off x="923669" y="2457295"/>
          <a:ext cx="11157459" cy="6241460"/>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5578729"/>
                <a:gridCol w="5578729"/>
              </a:tblGrid>
              <a:tr h="764247">
                <a:tc>
                  <a:txBody>
                    <a:bodyPr/>
                    <a:lstStyle/>
                    <a:p>
                      <a:pPr defTabSz="914400">
                        <a:defRPr b="0" cap="none" spc="0" sz="1800">
                          <a:solidFill>
                            <a:srgbClr val="000000"/>
                          </a:solidFill>
                        </a:defRPr>
                      </a:pPr>
                      <a:r>
                        <a:rPr sz="3000">
                          <a:solidFill>
                            <a:srgbClr val="5B5854"/>
                          </a:solidFill>
                        </a:rPr>
                        <a:t>PROS</a:t>
                      </a:r>
                    </a:p>
                  </a:txBody>
                  <a:tcPr marL="50800" marR="50800" marT="50800" marB="50800" anchor="ctr" anchorCtr="0" horzOverflow="overflow">
                    <a:lnL w="12700">
                      <a:miter lim="400000"/>
                    </a:lnL>
                  </a:tcPr>
                </a:tc>
                <a:tc>
                  <a:txBody>
                    <a:bodyPr/>
                    <a:lstStyle/>
                    <a:p>
                      <a:pPr defTabSz="914400">
                        <a:defRPr b="0" cap="none" spc="0" sz="1800">
                          <a:solidFill>
                            <a:srgbClr val="000000"/>
                          </a:solidFill>
                        </a:defRPr>
                      </a:pPr>
                      <a:r>
                        <a:rPr sz="3000">
                          <a:solidFill>
                            <a:srgbClr val="5B5854"/>
                          </a:solidFill>
                        </a:rPr>
                        <a:t>CONS</a:t>
                      </a:r>
                    </a:p>
                  </a:txBody>
                  <a:tcPr marL="50800" marR="50800" marT="50800" marB="50800" anchor="ctr" anchorCtr="0" horzOverflow="overflow">
                    <a:lnR w="12700">
                      <a:miter lim="400000"/>
                    </a:lnR>
                  </a:tcPr>
                </a:tc>
              </a:tr>
              <a:tr h="1838913">
                <a:tc>
                  <a:txBody>
                    <a:bodyPr/>
                    <a:lstStyle/>
                    <a:p>
                      <a:pPr algn="l">
                        <a:spcBef>
                          <a:spcPts val="3400"/>
                        </a:spcBef>
                        <a:defRPr cap="none" spc="0" sz="1800">
                          <a:solidFill>
                            <a:srgbClr val="000000"/>
                          </a:solidFill>
                        </a:defRPr>
                      </a:pPr>
                      <a:r>
                        <a:rPr spc="48" sz="2400">
                          <a:solidFill>
                            <a:srgbClr val="5B5854"/>
                          </a:solidFill>
                          <a:latin typeface="Avenir Medium"/>
                          <a:ea typeface="Avenir Medium"/>
                          <a:cs typeface="Avenir Medium"/>
                          <a:sym typeface="Avenir Medium"/>
                        </a:rPr>
                        <a:t>Increased mass of asteroid ore available for return to earth; assumed 10 x 2000 tonne fragments.</a:t>
                      </a:r>
                    </a:p>
                  </a:txBody>
                  <a:tcPr marL="50800" marR="50800" marT="50800" marB="50800" anchor="ctr" anchorCtr="0" horzOverflow="overflow">
                    <a:lnL w="12700">
                      <a:miter lim="400000"/>
                    </a:lnL>
                  </a:tcPr>
                </a:tc>
                <a:tc>
                  <a:txBody>
                    <a:bodyPr/>
                    <a:lstStyle/>
                    <a:p>
                      <a:pPr algn="l">
                        <a:spcBef>
                          <a:spcPts val="3400"/>
                        </a:spcBef>
                        <a:defRPr cap="none" spc="0" sz="1800">
                          <a:solidFill>
                            <a:srgbClr val="000000"/>
                          </a:solidFill>
                        </a:defRPr>
                      </a:pPr>
                      <a:r>
                        <a:rPr spc="48" sz="2400">
                          <a:solidFill>
                            <a:srgbClr val="5B5854"/>
                          </a:solidFill>
                          <a:latin typeface="Avenir Medium"/>
                          <a:ea typeface="Avenir Medium"/>
                          <a:cs typeface="Avenir Medium"/>
                          <a:sym typeface="Avenir Medium"/>
                        </a:rPr>
                        <a:t>Technology required to break large asteroid into small fragments for subsequent capture and return currently potential high risk.</a:t>
                      </a:r>
                    </a:p>
                  </a:txBody>
                  <a:tcPr marL="50800" marR="50800" marT="50800" marB="50800" anchor="ctr" anchorCtr="0" horzOverflow="overflow">
                    <a:lnR w="12700">
                      <a:miter lim="400000"/>
                    </a:lnR>
                  </a:tcPr>
                </a:tc>
              </a:tr>
              <a:tr h="1786575">
                <a:tc>
                  <a:txBody>
                    <a:bodyPr/>
                    <a:lstStyle/>
                    <a:p>
                      <a:pPr algn="l">
                        <a:spcBef>
                          <a:spcPts val="3400"/>
                        </a:spcBef>
                        <a:defRPr cap="none" spc="0" sz="1800">
                          <a:solidFill>
                            <a:srgbClr val="000000"/>
                          </a:solidFill>
                        </a:defRPr>
                      </a:pPr>
                      <a:r>
                        <a:rPr spc="48" sz="2400">
                          <a:solidFill>
                            <a:srgbClr val="5B5854"/>
                          </a:solidFill>
                          <a:latin typeface="Avenir Medium"/>
                          <a:ea typeface="Avenir Medium"/>
                          <a:cs typeface="Avenir Medium"/>
                          <a:sym typeface="Avenir Medium"/>
                        </a:rPr>
                        <a:t>Reduced dependence on observation system as concept targets larger asteroids; lower mission risk.</a:t>
                      </a:r>
                    </a:p>
                  </a:txBody>
                  <a:tcPr marL="50800" marR="50800" marT="50800" marB="50800" anchor="ctr" anchorCtr="0" horzOverflow="overflow">
                    <a:lnL w="12700">
                      <a:miter lim="400000"/>
                    </a:lnL>
                  </a:tcPr>
                </a:tc>
                <a:tc>
                  <a:txBody>
                    <a:bodyPr/>
                    <a:lstStyle/>
                    <a:p>
                      <a:pPr algn="l">
                        <a:spcBef>
                          <a:spcPts val="3400"/>
                        </a:spcBef>
                        <a:defRPr cap="none" spc="0" sz="1800">
                          <a:solidFill>
                            <a:srgbClr val="000000"/>
                          </a:solidFill>
                        </a:defRPr>
                      </a:pPr>
                      <a:r>
                        <a:rPr spc="48" sz="2400">
                          <a:solidFill>
                            <a:srgbClr val="5B5854"/>
                          </a:solidFill>
                          <a:latin typeface="Avenir Medium"/>
                          <a:ea typeface="Avenir Medium"/>
                          <a:cs typeface="Avenir Medium"/>
                          <a:sym typeface="Avenir Medium"/>
                        </a:rPr>
                        <a:t>Both technology cost reduction x 10 and platinum price increase x 10 required to generate marginal project.</a:t>
                      </a:r>
                    </a:p>
                  </a:txBody>
                  <a:tcPr marL="50800" marR="50800" marT="50800" marB="50800" anchor="ctr" anchorCtr="0" horzOverflow="overflow">
                    <a:lnR w="12700">
                      <a:miter lim="400000"/>
                    </a:lnR>
                  </a:tcPr>
                </a:tc>
              </a:tr>
              <a:tr h="1851724">
                <a:tc>
                  <a:txBody>
                    <a:bodyPr/>
                    <a:lstStyle/>
                    <a:p>
                      <a:pPr algn="l" defTabSz="914400">
                        <a:defRPr cap="none" spc="0" sz="1800">
                          <a:solidFill>
                            <a:srgbClr val="000000"/>
                          </a:solidFill>
                        </a:defRPr>
                      </a:pPr>
                      <a:r>
                        <a:rPr sz="2400">
                          <a:solidFill>
                            <a:srgbClr val="5B5854"/>
                          </a:solidFill>
                          <a:latin typeface="Avenir Medium"/>
                          <a:ea typeface="Avenir Medium"/>
                          <a:cs typeface="Avenir Medium"/>
                          <a:sym typeface="Avenir Medium"/>
                        </a:rPr>
                        <a:t>Technology scale-up from basic asteroid retrieval mission not considered significant.</a:t>
                      </a:r>
                    </a:p>
                  </a:txBody>
                  <a:tcPr marL="50800" marR="50800" marT="50800" marB="50800" anchor="ctr" anchorCtr="0" horzOverflow="overflow">
                    <a:lnL w="12700">
                      <a:miter lim="400000"/>
                    </a:lnL>
                    <a:lnB w="12700">
                      <a:miter lim="400000"/>
                    </a:lnB>
                  </a:tcPr>
                </a:tc>
                <a:tc>
                  <a:txBody>
                    <a:bodyPr/>
                    <a:lstStyle/>
                    <a:p>
                      <a:pPr algn="l">
                        <a:spcBef>
                          <a:spcPts val="3400"/>
                        </a:spcBef>
                        <a:defRPr cap="none" spc="0" sz="1800">
                          <a:solidFill>
                            <a:srgbClr val="000000"/>
                          </a:solidFill>
                        </a:defRPr>
                      </a:pPr>
                      <a:r>
                        <a:rPr spc="48" sz="2400">
                          <a:solidFill>
                            <a:srgbClr val="5B5854"/>
                          </a:solidFill>
                          <a:latin typeface="Avenir Medium"/>
                          <a:ea typeface="Avenir Medium"/>
                          <a:cs typeface="Avenir Medium"/>
                          <a:sym typeface="Avenir Medium"/>
                        </a:rPr>
                        <a:t>Mission period means that evaluation of the concept could take between 7 and 11 years before returns are generated.</a:t>
                      </a:r>
                    </a:p>
                  </a:txBody>
                  <a:tcPr marL="50800" marR="50800" marT="50800" marB="50800" anchor="ctr" anchorCtr="0" horzOverflow="overflow">
                    <a:lnR w="12700">
                      <a:miter lim="400000"/>
                    </a:lnR>
                    <a:lnB w="12700">
                      <a:miter lim="400000"/>
                    </a:lnB>
                  </a:tcPr>
                </a:tc>
              </a:tr>
            </a:tbl>
          </a:graphicData>
        </a:graphic>
      </p:graphicFrame>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5" name="Shape 275"/>
          <p:cNvSpPr/>
          <p:nvPr>
            <p:ph type="title" idx="4294967295"/>
          </p:nvPr>
        </p:nvSpPr>
        <p:spPr>
          <a:xfrm>
            <a:off x="673100" y="3086100"/>
            <a:ext cx="11658600" cy="3568700"/>
          </a:xfrm>
          <a:prstGeom prst="rect">
            <a:avLst/>
          </a:prstGeom>
        </p:spPr>
        <p:txBody>
          <a:bodyPr anchor="ctr"/>
          <a:lstStyle/>
          <a:p>
            <a:pPr defTabSz="301752">
              <a:defRPr spc="100" sz="6800"/>
            </a:pPr>
            <a:r>
              <a:t>Concept 3</a:t>
            </a:r>
          </a:p>
          <a:p>
            <a:pPr defTabSz="301752">
              <a:defRPr spc="100" sz="6800"/>
            </a:pPr>
            <a:r>
              <a:t>Continuous asteroid Processing Mission</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7" name="Shape 277"/>
          <p:cNvSpPr/>
          <p:nvPr/>
        </p:nvSpPr>
        <p:spPr>
          <a:xfrm>
            <a:off x="2497420" y="10420509"/>
            <a:ext cx="622936" cy="217688"/>
          </a:xfrm>
          <a:prstGeom prst="line">
            <a:avLst/>
          </a:prstGeom>
          <a:ln w="38100">
            <a:solidFill>
              <a:srgbClr val="5B5854"/>
            </a:solidFill>
            <a:custDash>
              <a:ds d="200000" sp="200000"/>
            </a:custDash>
            <a:miter lim="400000"/>
            <a:headEnd type="oval"/>
            <a:tailEnd type="oval"/>
          </a:ln>
        </p:spPr>
        <p:txBody>
          <a:bodyPr lIns="50800" tIns="50800" rIns="50800" bIns="50800" anchor="ctr"/>
          <a:lstStyle/>
          <a:p>
            <a:pPr>
              <a:defRPr cap="all" spc="32" sz="1600"/>
            </a:pPr>
          </a:p>
        </p:txBody>
      </p:sp>
      <p:grpSp>
        <p:nvGrpSpPr>
          <p:cNvPr id="280" name="Group 280"/>
          <p:cNvGrpSpPr/>
          <p:nvPr/>
        </p:nvGrpSpPr>
        <p:grpSpPr>
          <a:xfrm>
            <a:off x="4149674" y="4229267"/>
            <a:ext cx="1536362" cy="1492251"/>
            <a:chOff x="0" y="0"/>
            <a:chExt cx="1536360" cy="1492250"/>
          </a:xfrm>
        </p:grpSpPr>
        <p:sp>
          <p:nvSpPr>
            <p:cNvPr id="279" name="Shape 279"/>
            <p:cNvSpPr/>
            <p:nvPr/>
          </p:nvSpPr>
          <p:spPr>
            <a:xfrm>
              <a:off x="53881" y="53881"/>
              <a:ext cx="1428598" cy="1384488"/>
            </a:xfrm>
            <a:prstGeom prst="heptagon">
              <a:avLst/>
            </a:prstGeom>
            <a:blipFill rotWithShape="1">
              <a:blip r:embed="rId2"/>
              <a:srcRect l="0" t="0" r="0" b="0"/>
              <a:tile tx="0" ty="0" sx="100000" sy="100000" flip="none" algn="tl"/>
            </a:blipFill>
            <a:ln>
              <a:noFill/>
            </a:ln>
            <a:effectLst/>
          </p:spPr>
          <p:txBody>
            <a:bodyPr wrap="square" lIns="50800" tIns="50800" rIns="50800" bIns="50800" numCol="1" anchor="ctr">
              <a:noAutofit/>
            </a:bodyPr>
            <a:lstStyle/>
            <a:p>
              <a:pPr>
                <a:defRPr cap="all" spc="32" sz="1600">
                  <a:solidFill>
                    <a:srgbClr val="FFFFFF"/>
                  </a:solidFill>
                </a:defRPr>
              </a:pPr>
            </a:p>
          </p:txBody>
        </p:sp>
        <p:pic>
          <p:nvPicPr>
            <p:cNvPr id="278" name=""/>
            <p:cNvPicPr>
              <a:picLocks noChangeAspect="0"/>
            </p:cNvPicPr>
            <p:nvPr/>
          </p:nvPicPr>
          <p:blipFill>
            <a:blip r:embed="rId3">
              <a:extLst/>
            </a:blip>
            <a:stretch>
              <a:fillRect/>
            </a:stretch>
          </p:blipFill>
          <p:spPr>
            <a:xfrm>
              <a:off x="-1" y="0"/>
              <a:ext cx="1536362" cy="1492251"/>
            </a:xfrm>
            <a:prstGeom prst="rect">
              <a:avLst/>
            </a:prstGeom>
            <a:effectLst/>
          </p:spPr>
        </p:pic>
      </p:grpSp>
      <p:sp>
        <p:nvSpPr>
          <p:cNvPr id="281" name="Shape 281"/>
          <p:cNvSpPr/>
          <p:nvPr/>
        </p:nvSpPr>
        <p:spPr>
          <a:xfrm rot="19487159">
            <a:off x="-631307" y="7751732"/>
            <a:ext cx="6569329" cy="476395"/>
          </a:xfrm>
          <a:custGeom>
            <a:avLst/>
            <a:gdLst/>
            <a:ahLst/>
            <a:cxnLst>
              <a:cxn ang="0">
                <a:pos x="wd2" y="hd2"/>
              </a:cxn>
              <a:cxn ang="5400000">
                <a:pos x="wd2" y="hd2"/>
              </a:cxn>
              <a:cxn ang="10800000">
                <a:pos x="wd2" y="hd2"/>
              </a:cxn>
              <a:cxn ang="16200000">
                <a:pos x="wd2" y="hd2"/>
              </a:cxn>
            </a:cxnLst>
            <a:rect l="0" t="0" r="r" b="b"/>
            <a:pathLst>
              <a:path w="21600" h="20716" fill="norm" stroke="1" extrusionOk="0">
                <a:moveTo>
                  <a:pt x="0" y="2598"/>
                </a:moveTo>
                <a:cubicBezTo>
                  <a:pt x="3793" y="-884"/>
                  <a:pt x="7600" y="-866"/>
                  <a:pt x="11393" y="2653"/>
                </a:cubicBezTo>
                <a:cubicBezTo>
                  <a:pt x="14820" y="5833"/>
                  <a:pt x="18230" y="11866"/>
                  <a:pt x="21600" y="20716"/>
                </a:cubicBezTo>
              </a:path>
            </a:pathLst>
          </a:custGeom>
          <a:ln w="38100">
            <a:solidFill>
              <a:srgbClr val="5B5854"/>
            </a:solidFill>
            <a:custDash>
              <a:ds d="200000" sp="200000"/>
            </a:custDash>
            <a:miter lim="400000"/>
            <a:headEnd type="oval"/>
            <a:tailEnd type="oval"/>
          </a:ln>
        </p:spPr>
        <p:txBody>
          <a:bodyPr lIns="50800" tIns="50800" rIns="50800" bIns="50800" anchor="ctr"/>
          <a:lstStyle/>
          <a:p>
            <a:pPr>
              <a:defRPr cap="all" spc="32" sz="1600"/>
            </a:pPr>
          </a:p>
        </p:txBody>
      </p:sp>
      <p:sp>
        <p:nvSpPr>
          <p:cNvPr id="282" name="Shape 282"/>
          <p:cNvSpPr/>
          <p:nvPr/>
        </p:nvSpPr>
        <p:spPr>
          <a:xfrm>
            <a:off x="3488628" y="3548682"/>
            <a:ext cx="2858454" cy="2853421"/>
          </a:xfrm>
          <a:prstGeom prst="ellipse">
            <a:avLst/>
          </a:prstGeom>
          <a:solidFill>
            <a:srgbClr val="000000">
              <a:alpha val="25218"/>
            </a:srgbClr>
          </a:solidFill>
          <a:ln w="12700">
            <a:miter lim="400000"/>
          </a:ln>
        </p:spPr>
        <p:txBody>
          <a:bodyPr lIns="50800" tIns="50800" rIns="50800" bIns="50800" anchor="ctr"/>
          <a:lstStyle/>
          <a:p>
            <a:pPr>
              <a:defRPr cap="all" spc="32" sz="1600"/>
            </a:pPr>
          </a:p>
        </p:txBody>
      </p:sp>
      <p:sp>
        <p:nvSpPr>
          <p:cNvPr id="283" name="Shape 283"/>
          <p:cNvSpPr/>
          <p:nvPr/>
        </p:nvSpPr>
        <p:spPr>
          <a:xfrm flipH="1" flipV="1">
            <a:off x="5253752" y="5689493"/>
            <a:ext cx="167584" cy="511185"/>
          </a:xfrm>
          <a:prstGeom prst="line">
            <a:avLst/>
          </a:prstGeom>
          <a:ln w="38100">
            <a:solidFill>
              <a:srgbClr val="5B5854"/>
            </a:solidFill>
            <a:custDash>
              <a:ds d="200000" sp="200000"/>
            </a:custDash>
            <a:miter lim="400000"/>
            <a:headEnd type="oval"/>
            <a:tailEnd type="oval"/>
          </a:ln>
        </p:spPr>
        <p:txBody>
          <a:bodyPr lIns="50800" tIns="50800" rIns="50800" bIns="50800" anchor="ctr"/>
          <a:lstStyle/>
          <a:p>
            <a:pPr>
              <a:defRPr cap="all" spc="32" sz="1600"/>
            </a:pPr>
          </a:p>
        </p:txBody>
      </p:sp>
      <p:sp>
        <p:nvSpPr>
          <p:cNvPr id="284" name="Shape 284"/>
          <p:cNvSpPr/>
          <p:nvPr/>
        </p:nvSpPr>
        <p:spPr>
          <a:xfrm rot="19487159">
            <a:off x="3501771" y="3551873"/>
            <a:ext cx="2838357" cy="2850322"/>
          </a:xfrm>
          <a:custGeom>
            <a:avLst/>
            <a:gdLst/>
            <a:ahLst/>
            <a:cxnLst>
              <a:cxn ang="0">
                <a:pos x="wd2" y="hd2"/>
              </a:cxn>
              <a:cxn ang="5400000">
                <a:pos x="wd2" y="hd2"/>
              </a:cxn>
              <a:cxn ang="10800000">
                <a:pos x="wd2" y="hd2"/>
              </a:cxn>
              <a:cxn ang="16200000">
                <a:pos x="wd2" y="hd2"/>
              </a:cxn>
            </a:cxnLst>
            <a:rect l="0" t="0" r="r" b="b"/>
            <a:pathLst>
              <a:path w="20351" h="21458" fill="norm" stroke="1" extrusionOk="0">
                <a:moveTo>
                  <a:pt x="7894" y="21136"/>
                </a:moveTo>
                <a:cubicBezTo>
                  <a:pt x="8974" y="21453"/>
                  <a:pt x="10096" y="21533"/>
                  <a:pt x="11208" y="21390"/>
                </a:cubicBezTo>
                <a:cubicBezTo>
                  <a:pt x="11931" y="21297"/>
                  <a:pt x="12627" y="21135"/>
                  <a:pt x="13291" y="20909"/>
                </a:cubicBezTo>
                <a:cubicBezTo>
                  <a:pt x="14672" y="20438"/>
                  <a:pt x="15940" y="19698"/>
                  <a:pt x="17003" y="18708"/>
                </a:cubicBezTo>
                <a:cubicBezTo>
                  <a:pt x="18578" y="17241"/>
                  <a:pt x="19671" y="15269"/>
                  <a:pt x="20113" y="13036"/>
                </a:cubicBezTo>
                <a:cubicBezTo>
                  <a:pt x="20550" y="10829"/>
                  <a:pt x="20373" y="8694"/>
                  <a:pt x="19694" y="6805"/>
                </a:cubicBezTo>
                <a:cubicBezTo>
                  <a:pt x="19022" y="4938"/>
                  <a:pt x="17869" y="3302"/>
                  <a:pt x="16330" y="2157"/>
                </a:cubicBezTo>
                <a:cubicBezTo>
                  <a:pt x="14275" y="626"/>
                  <a:pt x="12060" y="-67"/>
                  <a:pt x="9925" y="5"/>
                </a:cubicBezTo>
                <a:cubicBezTo>
                  <a:pt x="7791" y="77"/>
                  <a:pt x="5769" y="907"/>
                  <a:pt x="4109" y="2244"/>
                </a:cubicBezTo>
                <a:cubicBezTo>
                  <a:pt x="777" y="4927"/>
                  <a:pt x="-1050" y="9628"/>
                  <a:pt x="641" y="14595"/>
                </a:cubicBezTo>
              </a:path>
            </a:pathLst>
          </a:custGeom>
          <a:ln w="38100">
            <a:solidFill>
              <a:srgbClr val="5B5854"/>
            </a:solidFill>
            <a:custDash>
              <a:ds d="200000" sp="200000"/>
            </a:custDash>
            <a:miter lim="400000"/>
            <a:headEnd type="oval"/>
            <a:tailEnd type="oval"/>
          </a:ln>
        </p:spPr>
        <p:txBody>
          <a:bodyPr lIns="50800" tIns="50800" rIns="50800" bIns="50800" anchor="ctr"/>
          <a:lstStyle/>
          <a:p>
            <a:pPr>
              <a:defRPr cap="all" spc="32" sz="1600"/>
            </a:pPr>
          </a:p>
        </p:txBody>
      </p:sp>
      <p:sp>
        <p:nvSpPr>
          <p:cNvPr id="285" name="Shape 285"/>
          <p:cNvSpPr/>
          <p:nvPr/>
        </p:nvSpPr>
        <p:spPr>
          <a:xfrm flipV="1">
            <a:off x="4181952" y="5699793"/>
            <a:ext cx="1084505" cy="482499"/>
          </a:xfrm>
          <a:prstGeom prst="line">
            <a:avLst/>
          </a:prstGeom>
          <a:ln w="38100">
            <a:solidFill>
              <a:srgbClr val="5B5854"/>
            </a:solidFill>
            <a:custDash>
              <a:ds d="200000" sp="200000"/>
            </a:custDash>
            <a:miter lim="400000"/>
            <a:headEnd type="oval"/>
            <a:tailEnd type="oval"/>
          </a:ln>
        </p:spPr>
        <p:txBody>
          <a:bodyPr lIns="50800" tIns="50800" rIns="50800" bIns="50800" anchor="ctr"/>
          <a:lstStyle/>
          <a:p>
            <a:pPr>
              <a:defRPr cap="all" spc="32" sz="1600"/>
            </a:pPr>
          </a:p>
        </p:txBody>
      </p:sp>
      <p:sp>
        <p:nvSpPr>
          <p:cNvPr id="286" name="Shape 286"/>
          <p:cNvSpPr/>
          <p:nvPr/>
        </p:nvSpPr>
        <p:spPr>
          <a:xfrm>
            <a:off x="7655612" y="760834"/>
            <a:ext cx="4448077" cy="8231932"/>
          </a:xfrm>
          <a:prstGeom prst="rect">
            <a:avLst/>
          </a:prstGeom>
          <a:blipFill>
            <a:blip r:embed="rId4">
              <a:alphaModFix amt="10549"/>
            </a:blip>
          </a:blipFill>
          <a:ln w="12700">
            <a:miter lim="400000"/>
          </a:ln>
        </p:spPr>
        <p:txBody>
          <a:bodyPr lIns="50800" tIns="50800" rIns="50800" bIns="50800" anchor="ctr"/>
          <a:lstStyle/>
          <a:p>
            <a:pPr>
              <a:defRPr cap="all" spc="32" sz="1600">
                <a:solidFill>
                  <a:srgbClr val="FFFFFF"/>
                </a:solidFill>
              </a:defRPr>
            </a:pPr>
          </a:p>
        </p:txBody>
      </p:sp>
      <p:sp>
        <p:nvSpPr>
          <p:cNvPr id="287" name="Shape 287"/>
          <p:cNvSpPr/>
          <p:nvPr/>
        </p:nvSpPr>
        <p:spPr>
          <a:xfrm>
            <a:off x="7748910" y="844550"/>
            <a:ext cx="4401179" cy="8064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35428" indent="-435428" algn="l">
              <a:buSzPct val="100000"/>
              <a:buAutoNum type="arabicPeriod" startAt="1"/>
              <a:defRPr>
                <a:solidFill>
                  <a:schemeClr val="accent2"/>
                </a:solidFill>
                <a:latin typeface="Avenir Medium"/>
                <a:ea typeface="Avenir Medium"/>
                <a:cs typeface="Avenir Medium"/>
                <a:sym typeface="Avenir Medium"/>
              </a:defRPr>
            </a:pPr>
            <a:r>
              <a:t>Launch spacecraft modules separately using two rockets into low earth orbit. </a:t>
            </a:r>
          </a:p>
          <a:p>
            <a:pPr marL="435428" indent="-435428" algn="l">
              <a:buSzPct val="100000"/>
              <a:buAutoNum type="arabicPeriod" startAt="1"/>
              <a:defRPr>
                <a:solidFill>
                  <a:schemeClr val="accent2"/>
                </a:solidFill>
                <a:latin typeface="Avenir Medium"/>
                <a:ea typeface="Avenir Medium"/>
                <a:cs typeface="Avenir Medium"/>
                <a:sym typeface="Avenir Medium"/>
              </a:defRPr>
            </a:pPr>
            <a:r>
              <a:t>Both halves of spacecraft dock with one another.</a:t>
            </a:r>
          </a:p>
          <a:p>
            <a:pPr marL="435428" indent="-435428" algn="l">
              <a:buSzPct val="100000"/>
              <a:buAutoNum type="arabicPeriod" startAt="1"/>
              <a:defRPr>
                <a:solidFill>
                  <a:schemeClr val="accent2"/>
                </a:solidFill>
                <a:latin typeface="Avenir Medium"/>
                <a:ea typeface="Avenir Medium"/>
                <a:cs typeface="Avenir Medium"/>
                <a:sym typeface="Avenir Medium"/>
              </a:defRPr>
            </a:pPr>
            <a:r>
              <a:t>Use LEO to spiral out to moon orbit.</a:t>
            </a:r>
          </a:p>
          <a:p>
            <a:pPr marL="435428" indent="-435428" algn="l">
              <a:buSzPct val="100000"/>
              <a:buAutoNum type="arabicPeriod" startAt="1"/>
              <a:defRPr>
                <a:solidFill>
                  <a:schemeClr val="accent2"/>
                </a:solidFill>
                <a:latin typeface="Avenir Medium"/>
                <a:ea typeface="Avenir Medium"/>
                <a:cs typeface="Avenir Medium"/>
                <a:sym typeface="Avenir Medium"/>
              </a:defRPr>
            </a:pPr>
            <a:r>
              <a:t>Use lunar gravity assists to cruise to asteroid location.</a:t>
            </a:r>
          </a:p>
          <a:p>
            <a:pPr marL="435428" indent="-435428" algn="l">
              <a:buSzPct val="100000"/>
              <a:buAutoNum type="arabicPeriod" startAt="1"/>
              <a:defRPr>
                <a:solidFill>
                  <a:schemeClr val="accent2"/>
                </a:solidFill>
                <a:latin typeface="Avenir Medium"/>
                <a:ea typeface="Avenir Medium"/>
                <a:cs typeface="Avenir Medium"/>
                <a:sym typeface="Avenir Medium"/>
              </a:defRPr>
            </a:pPr>
            <a:r>
              <a:t>Detach spacecraft modules and perform analysis of the asteroid’s surface.</a:t>
            </a:r>
          </a:p>
          <a:p>
            <a:pPr marL="435428" indent="-435428" algn="l">
              <a:buSzPct val="100000"/>
              <a:buAutoNum type="arabicPeriod" startAt="1"/>
              <a:defRPr>
                <a:solidFill>
                  <a:schemeClr val="accent2"/>
                </a:solidFill>
                <a:latin typeface="Avenir Medium"/>
                <a:ea typeface="Avenir Medium"/>
                <a:cs typeface="Avenir Medium"/>
                <a:sym typeface="Avenir Medium"/>
              </a:defRPr>
            </a:pPr>
            <a:r>
              <a:t>Excavate asteroid piece, dock modules and process asteroid material.</a:t>
            </a:r>
          </a:p>
          <a:p>
            <a:pPr marL="435428" indent="-435428" algn="l">
              <a:buSzPct val="100000"/>
              <a:buAutoNum type="arabicPeriod" startAt="1"/>
              <a:defRPr>
                <a:solidFill>
                  <a:schemeClr val="accent2"/>
                </a:solidFill>
                <a:latin typeface="Avenir Medium"/>
                <a:ea typeface="Avenir Medium"/>
                <a:cs typeface="Avenir Medium"/>
                <a:sym typeface="Avenir Medium"/>
              </a:defRPr>
            </a:pPr>
            <a:r>
              <a:t>Return ore to cislunar orbit.</a:t>
            </a:r>
          </a:p>
          <a:p>
            <a:pPr marL="435428" indent="-435428" algn="l">
              <a:buSzPct val="100000"/>
              <a:buAutoNum type="arabicPeriod" startAt="1"/>
              <a:defRPr>
                <a:solidFill>
                  <a:schemeClr val="accent2"/>
                </a:solidFill>
                <a:latin typeface="Avenir Medium"/>
                <a:ea typeface="Avenir Medium"/>
                <a:cs typeface="Avenir Medium"/>
                <a:sym typeface="Avenir Medium"/>
              </a:defRPr>
            </a:pPr>
            <a:r>
              <a:t>Send down asteroid ore capsules to earth for collection.</a:t>
            </a:r>
          </a:p>
        </p:txBody>
      </p:sp>
      <p:sp>
        <p:nvSpPr>
          <p:cNvPr id="288" name="Shape 288"/>
          <p:cNvSpPr/>
          <p:nvPr/>
        </p:nvSpPr>
        <p:spPr>
          <a:xfrm rot="19487159">
            <a:off x="-2238617" y="8089299"/>
            <a:ext cx="7050054" cy="375402"/>
          </a:xfrm>
          <a:custGeom>
            <a:avLst/>
            <a:gdLst/>
            <a:ahLst/>
            <a:cxnLst>
              <a:cxn ang="0">
                <a:pos x="wd2" y="hd2"/>
              </a:cxn>
              <a:cxn ang="5400000">
                <a:pos x="wd2" y="hd2"/>
              </a:cxn>
              <a:cxn ang="10800000">
                <a:pos x="wd2" y="hd2"/>
              </a:cxn>
              <a:cxn ang="16200000">
                <a:pos x="wd2" y="hd2"/>
              </a:cxn>
            </a:cxnLst>
            <a:rect l="0" t="0" r="r" b="b"/>
            <a:pathLst>
              <a:path w="21600" h="21109" fill="norm" stroke="1" extrusionOk="0">
                <a:moveTo>
                  <a:pt x="0" y="21109"/>
                </a:moveTo>
                <a:cubicBezTo>
                  <a:pt x="4182" y="7920"/>
                  <a:pt x="8415" y="888"/>
                  <a:pt x="12658" y="78"/>
                </a:cubicBezTo>
                <a:cubicBezTo>
                  <a:pt x="15644" y="-491"/>
                  <a:pt x="18629" y="2025"/>
                  <a:pt x="21600" y="7614"/>
                </a:cubicBezTo>
              </a:path>
            </a:pathLst>
          </a:custGeom>
          <a:ln w="38100">
            <a:solidFill>
              <a:srgbClr val="5B5854"/>
            </a:solidFill>
            <a:custDash>
              <a:ds d="200000" sp="200000"/>
            </a:custDash>
            <a:miter lim="400000"/>
            <a:headEnd type="oval"/>
            <a:tailEnd type="oval"/>
          </a:ln>
        </p:spPr>
        <p:txBody>
          <a:bodyPr lIns="50800" tIns="50800" rIns="50800" bIns="50800" anchor="ctr"/>
          <a:lstStyle/>
          <a:p>
            <a:pPr>
              <a:defRPr cap="all" spc="32" sz="1600"/>
            </a:pPr>
          </a:p>
        </p:txBody>
      </p:sp>
      <p:sp>
        <p:nvSpPr>
          <p:cNvPr id="289" name="Shape 289"/>
          <p:cNvSpPr/>
          <p:nvPr/>
        </p:nvSpPr>
        <p:spPr>
          <a:xfrm>
            <a:off x="680138" y="984767"/>
            <a:ext cx="4257500" cy="800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sz="4000">
                <a:solidFill>
                  <a:schemeClr val="accent2"/>
                </a:solidFill>
                <a:latin typeface="Avenir Heavy"/>
                <a:ea typeface="Avenir Heavy"/>
                <a:cs typeface="Avenir Heavy"/>
                <a:sym typeface="Avenir Heavy"/>
              </a:defRPr>
            </a:lvl1pPr>
          </a:lstStyle>
          <a:p>
            <a:pPr/>
            <a:r>
              <a:t> 10-12 years</a:t>
            </a:r>
          </a:p>
        </p:txBody>
      </p:sp>
      <p:sp>
        <p:nvSpPr>
          <p:cNvPr id="290" name="Shape 290"/>
          <p:cNvSpPr/>
          <p:nvPr/>
        </p:nvSpPr>
        <p:spPr>
          <a:xfrm>
            <a:off x="1563458" y="1619767"/>
            <a:ext cx="2490860" cy="1130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sz="2000">
                <a:solidFill>
                  <a:schemeClr val="accent2"/>
                </a:solidFill>
                <a:latin typeface="Avenir Medium"/>
                <a:ea typeface="Avenir Medium"/>
                <a:cs typeface="Avenir Medium"/>
                <a:sym typeface="Avenir Medium"/>
              </a:defRPr>
            </a:lvl1pPr>
          </a:lstStyle>
          <a:p>
            <a:pPr/>
            <a:r>
              <a:t>(depending on exact size of asteroid and mass of spacecraft)</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2" name="Shape 292"/>
          <p:cNvSpPr/>
          <p:nvPr>
            <p:ph type="title" idx="4294967295"/>
          </p:nvPr>
        </p:nvSpPr>
        <p:spPr>
          <a:xfrm>
            <a:off x="673100" y="584200"/>
            <a:ext cx="11658600" cy="749300"/>
          </a:xfrm>
          <a:prstGeom prst="rect">
            <a:avLst/>
          </a:prstGeom>
        </p:spPr>
        <p:txBody>
          <a:bodyPr/>
          <a:lstStyle>
            <a:lvl1pPr defTabSz="452627">
              <a:defRPr spc="0" sz="3900"/>
            </a:lvl1pPr>
          </a:lstStyle>
          <a:p>
            <a:pPr/>
            <a:r>
              <a:t>Asteroid Mission Specifications</a:t>
            </a:r>
          </a:p>
        </p:txBody>
      </p:sp>
      <p:sp>
        <p:nvSpPr>
          <p:cNvPr id="293" name="Shape 293"/>
          <p:cNvSpPr/>
          <p:nvPr/>
        </p:nvSpPr>
        <p:spPr>
          <a:xfrm>
            <a:off x="673100" y="1320800"/>
            <a:ext cx="11658600" cy="53626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cap="all" spc="233" sz="2600"/>
            </a:lvl1pPr>
          </a:lstStyle>
          <a:p>
            <a:pPr/>
            <a:r>
              <a:t>Continuous Asteroid Processing Mission</a:t>
            </a:r>
          </a:p>
        </p:txBody>
      </p:sp>
      <p:graphicFrame>
        <p:nvGraphicFramePr>
          <p:cNvPr id="294" name="Table 294"/>
          <p:cNvGraphicFramePr/>
          <p:nvPr/>
        </p:nvGraphicFramePr>
        <p:xfrm>
          <a:off x="923669" y="2112391"/>
          <a:ext cx="11157461" cy="5869633"/>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3719152"/>
                <a:gridCol w="3446004"/>
                <a:gridCol w="3992302"/>
              </a:tblGrid>
              <a:tr h="769115">
                <a:tc>
                  <a:txBody>
                    <a:bodyPr/>
                    <a:lstStyle/>
                    <a:p>
                      <a:pPr defTabSz="914400">
                        <a:defRPr b="0" cap="none" spc="0" sz="1800">
                          <a:solidFill>
                            <a:srgbClr val="000000"/>
                          </a:solidFill>
                        </a:defRPr>
                      </a:pPr>
                      <a:r>
                        <a:rPr sz="3000">
                          <a:solidFill>
                            <a:srgbClr val="5B5854"/>
                          </a:solidFill>
                        </a:rPr>
                        <a:t>Asteroid Property</a:t>
                      </a:r>
                    </a:p>
                  </a:txBody>
                  <a:tcPr marL="50800" marR="50800" marT="50800" marB="50800" anchor="ctr" anchorCtr="0" horzOverflow="overflow">
                    <a:lnL w="12700">
                      <a:miter lim="400000"/>
                    </a:lnL>
                  </a:tcPr>
                </a:tc>
                <a:tc>
                  <a:txBody>
                    <a:bodyPr/>
                    <a:lstStyle/>
                    <a:p>
                      <a:pPr defTabSz="914400">
                        <a:defRPr b="0" cap="none" spc="0" sz="1800">
                          <a:solidFill>
                            <a:srgbClr val="000000"/>
                          </a:solidFill>
                        </a:defRPr>
                      </a:pPr>
                      <a:r>
                        <a:rPr sz="3000">
                          <a:solidFill>
                            <a:srgbClr val="5B5854"/>
                          </a:solidFill>
                        </a:rPr>
                        <a:t>Data</a:t>
                      </a:r>
                    </a:p>
                  </a:txBody>
                  <a:tcPr marL="50800" marR="50800" marT="50800" marB="50800" anchor="ctr" anchorCtr="0" horzOverflow="overflow"/>
                </a:tc>
                <a:tc>
                  <a:txBody>
                    <a:bodyPr/>
                    <a:lstStyle/>
                    <a:p>
                      <a:pPr defTabSz="914400">
                        <a:defRPr b="0" cap="none" spc="0" sz="1800">
                          <a:solidFill>
                            <a:srgbClr val="000000"/>
                          </a:solidFill>
                        </a:defRPr>
                      </a:pPr>
                      <a:r>
                        <a:rPr sz="3000">
                          <a:solidFill>
                            <a:srgbClr val="5B5854"/>
                          </a:solidFill>
                        </a:rPr>
                        <a:t>Comments</a:t>
                      </a:r>
                    </a:p>
                  </a:txBody>
                  <a:tcPr marL="50800" marR="50800" marT="50800" marB="50800" anchor="ctr" anchorCtr="0" horzOverflow="overflow">
                    <a:lnR w="12700">
                      <a:miter lim="400000"/>
                    </a:lnR>
                  </a:tcPr>
                </a:tc>
              </a:tr>
              <a:tr h="546100">
                <a:tc>
                  <a:txBody>
                    <a:bodyPr/>
                    <a:lstStyle/>
                    <a:p>
                      <a:pPr>
                        <a:spcBef>
                          <a:spcPts val="3400"/>
                        </a:spcBef>
                        <a:defRPr cap="none" spc="0" sz="1800">
                          <a:solidFill>
                            <a:srgbClr val="000000"/>
                          </a:solidFill>
                        </a:defRPr>
                      </a:pPr>
                      <a:r>
                        <a:rPr spc="48" sz="2400">
                          <a:solidFill>
                            <a:srgbClr val="5B5854"/>
                          </a:solidFill>
                          <a:latin typeface="Avenir Medium"/>
                          <a:ea typeface="Avenir Medium"/>
                          <a:cs typeface="Avenir Medium"/>
                          <a:sym typeface="Avenir Medium"/>
                        </a:rPr>
                        <a:t>Type</a:t>
                      </a:r>
                    </a:p>
                  </a:txBody>
                  <a:tcPr marL="50800" marR="50800" marT="50800" marB="50800" anchor="ctr" anchorCtr="0" horzOverflow="overflow">
                    <a:lnL w="12700">
                      <a:miter lim="400000"/>
                    </a:lnL>
                  </a:tcPr>
                </a:tc>
                <a:tc>
                  <a:txBody>
                    <a:bodyPr/>
                    <a:lstStyle/>
                    <a:p>
                      <a:pPr>
                        <a:spcBef>
                          <a:spcPts val="3400"/>
                        </a:spcBef>
                        <a:defRPr cap="none" spc="0" sz="1800">
                          <a:solidFill>
                            <a:srgbClr val="000000"/>
                          </a:solidFill>
                        </a:defRPr>
                      </a:pPr>
                      <a:r>
                        <a:rPr spc="48" sz="2400">
                          <a:solidFill>
                            <a:srgbClr val="5B5854"/>
                          </a:solidFill>
                          <a:latin typeface="Avenir Medium"/>
                          <a:ea typeface="Avenir Medium"/>
                          <a:cs typeface="Avenir Medium"/>
                          <a:sym typeface="Avenir Medium"/>
                        </a:rPr>
                        <a:t>M-type</a:t>
                      </a:r>
                    </a:p>
                  </a:txBody>
                  <a:tcPr marL="50800" marR="50800" marT="50800" marB="50800" anchor="ctr" anchorCtr="0" horzOverflow="overflow"/>
                </a:tc>
                <a:tc>
                  <a:txBody>
                    <a:bodyPr/>
                    <a:lstStyle/>
                    <a:p>
                      <a:pPr>
                        <a:spcBef>
                          <a:spcPts val="3400"/>
                        </a:spcBef>
                        <a:defRPr cap="none" spc="0" sz="1800">
                          <a:solidFill>
                            <a:srgbClr val="000000"/>
                          </a:solidFill>
                        </a:defRPr>
                      </a:pPr>
                      <a:r>
                        <a:rPr spc="39" sz="2000">
                          <a:solidFill>
                            <a:srgbClr val="5B5854"/>
                          </a:solidFill>
                          <a:latin typeface="Avenir Medium"/>
                          <a:ea typeface="Avenir Medium"/>
                          <a:cs typeface="Avenir Medium"/>
                          <a:sym typeface="Avenir Medium"/>
                        </a:rPr>
                        <a:t>Near earth asteroid.</a:t>
                      </a:r>
                    </a:p>
                  </a:txBody>
                  <a:tcPr marL="50800" marR="50800" marT="50800" marB="50800" anchor="ctr" anchorCtr="0" horzOverflow="overflow">
                    <a:lnR w="12700">
                      <a:miter lim="400000"/>
                    </a:lnR>
                  </a:tcPr>
                </a:tc>
              </a:tr>
              <a:tr h="860235">
                <a:tc>
                  <a:txBody>
                    <a:bodyPr/>
                    <a:lstStyle/>
                    <a:p>
                      <a:pPr>
                        <a:spcBef>
                          <a:spcPts val="3400"/>
                        </a:spcBef>
                        <a:defRPr cap="none" spc="0" sz="1800">
                          <a:solidFill>
                            <a:srgbClr val="000000"/>
                          </a:solidFill>
                        </a:defRPr>
                      </a:pPr>
                      <a:r>
                        <a:rPr spc="48" sz="2400">
                          <a:solidFill>
                            <a:srgbClr val="5B5854"/>
                          </a:solidFill>
                          <a:latin typeface="Avenir Medium"/>
                          <a:ea typeface="Avenir Medium"/>
                          <a:cs typeface="Avenir Medium"/>
                          <a:sym typeface="Avenir Medium"/>
                        </a:rPr>
                        <a:t>Diameter</a:t>
                      </a:r>
                    </a:p>
                  </a:txBody>
                  <a:tcPr marL="50800" marR="50800" marT="50800" marB="50800" anchor="ctr" anchorCtr="0" horzOverflow="overflow">
                    <a:lnL w="12700">
                      <a:miter lim="400000"/>
                    </a:lnL>
                  </a:tcPr>
                </a:tc>
                <a:tc>
                  <a:txBody>
                    <a:bodyPr/>
                    <a:lstStyle/>
                    <a:p>
                      <a:pPr>
                        <a:spcBef>
                          <a:spcPts val="3400"/>
                        </a:spcBef>
                        <a:defRPr cap="none" spc="0" sz="1800">
                          <a:solidFill>
                            <a:srgbClr val="000000"/>
                          </a:solidFill>
                        </a:defRPr>
                      </a:pPr>
                      <a:r>
                        <a:rPr spc="48" sz="2400">
                          <a:solidFill>
                            <a:srgbClr val="5B5854"/>
                          </a:solidFill>
                          <a:latin typeface="Avenir Medium"/>
                          <a:ea typeface="Avenir Medium"/>
                          <a:cs typeface="Avenir Medium"/>
                          <a:sym typeface="Avenir Medium"/>
                        </a:rPr>
                        <a:t>&gt;100m</a:t>
                      </a:r>
                    </a:p>
                  </a:txBody>
                  <a:tcPr marL="50800" marR="50800" marT="50800" marB="50800" anchor="ctr" anchorCtr="0" horzOverflow="overflow"/>
                </a:tc>
                <a:tc>
                  <a:txBody>
                    <a:bodyPr/>
                    <a:lstStyle/>
                    <a:p>
                      <a:pPr>
                        <a:spcBef>
                          <a:spcPts val="3400"/>
                        </a:spcBef>
                        <a:defRPr cap="none" spc="0" sz="1800">
                          <a:solidFill>
                            <a:srgbClr val="000000"/>
                          </a:solidFill>
                        </a:defRPr>
                      </a:pPr>
                      <a:r>
                        <a:rPr spc="39" sz="2000">
                          <a:solidFill>
                            <a:srgbClr val="5B5854"/>
                          </a:solidFill>
                          <a:latin typeface="Avenir Medium"/>
                          <a:ea typeface="Avenir Medium"/>
                          <a:cs typeface="Avenir Medium"/>
                          <a:sym typeface="Avenir Medium"/>
                        </a:rPr>
                        <a:t>Limited ability to observe and identify asteroids.</a:t>
                      </a:r>
                    </a:p>
                  </a:txBody>
                  <a:tcPr marL="50800" marR="50800" marT="50800" marB="50800" anchor="ctr" anchorCtr="0" horzOverflow="overflow">
                    <a:lnR w="12700">
                      <a:miter lim="400000"/>
                    </a:lnR>
                  </a:tcPr>
                </a:tc>
              </a:tr>
              <a:tr h="800100">
                <a:tc>
                  <a:txBody>
                    <a:bodyPr/>
                    <a:lstStyle/>
                    <a:p>
                      <a:pPr defTabSz="914400">
                        <a:defRPr cap="none" spc="0" sz="1800">
                          <a:solidFill>
                            <a:srgbClr val="000000"/>
                          </a:solidFill>
                        </a:defRPr>
                      </a:pPr>
                      <a:r>
                        <a:rPr sz="2400">
                          <a:solidFill>
                            <a:srgbClr val="5B5854"/>
                          </a:solidFill>
                        </a:rPr>
                        <a:t>Synodic Period </a:t>
                      </a:r>
                    </a:p>
                  </a:txBody>
                  <a:tcPr marL="50800" marR="50800" marT="50800" marB="50800" anchor="ctr" anchorCtr="0" horzOverflow="overflow">
                    <a:lnL w="12700">
                      <a:miter lim="400000"/>
                    </a:lnL>
                  </a:tcPr>
                </a:tc>
                <a:tc>
                  <a:txBody>
                    <a:bodyPr/>
                    <a:lstStyle/>
                    <a:p>
                      <a:pPr>
                        <a:spcBef>
                          <a:spcPts val="3400"/>
                        </a:spcBef>
                        <a:defRPr cap="none" spc="0" sz="1800">
                          <a:solidFill>
                            <a:srgbClr val="000000"/>
                          </a:solidFill>
                        </a:defRPr>
                      </a:pPr>
                      <a:r>
                        <a:rPr spc="48" sz="2400">
                          <a:solidFill>
                            <a:srgbClr val="5B5854"/>
                          </a:solidFill>
                          <a:latin typeface="Avenir Medium"/>
                          <a:ea typeface="Avenir Medium"/>
                          <a:cs typeface="Avenir Medium"/>
                          <a:sym typeface="Avenir Medium"/>
                        </a:rPr>
                        <a:t>12 years</a:t>
                      </a:r>
                    </a:p>
                  </a:txBody>
                  <a:tcPr marL="50800" marR="50800" marT="50800" marB="50800" anchor="ctr" anchorCtr="0" horzOverflow="overflow"/>
                </a:tc>
                <a:tc>
                  <a:txBody>
                    <a:bodyPr/>
                    <a:lstStyle/>
                    <a:p>
                      <a:pPr>
                        <a:spcBef>
                          <a:spcPts val="3400"/>
                        </a:spcBef>
                        <a:defRPr cap="none" spc="0" sz="1800">
                          <a:solidFill>
                            <a:srgbClr val="000000"/>
                          </a:solidFill>
                        </a:defRPr>
                      </a:pPr>
                      <a:r>
                        <a:rPr spc="39" sz="2000">
                          <a:solidFill>
                            <a:srgbClr val="5B5854"/>
                          </a:solidFill>
                          <a:latin typeface="Avenir Medium"/>
                          <a:ea typeface="Avenir Medium"/>
                          <a:cs typeface="Avenir Medium"/>
                          <a:sym typeface="Avenir Medium"/>
                        </a:rPr>
                        <a:t>Timing of launch critical to reduce overall mission duration.</a:t>
                      </a:r>
                    </a:p>
                  </a:txBody>
                  <a:tcPr marL="50800" marR="50800" marT="50800" marB="50800" anchor="ctr" anchorCtr="0" horzOverflow="overflow">
                    <a:lnR w="12700">
                      <a:miter lim="400000"/>
                    </a:lnR>
                  </a:tcPr>
                </a:tc>
              </a:tr>
              <a:tr h="1143000">
                <a:tc>
                  <a:txBody>
                    <a:bodyPr/>
                    <a:lstStyle/>
                    <a:p>
                      <a:pPr defTabSz="914400">
                        <a:defRPr cap="none" spc="0" sz="1800">
                          <a:solidFill>
                            <a:srgbClr val="000000"/>
                          </a:solidFill>
                        </a:defRPr>
                      </a:pPr>
                      <a:r>
                        <a:rPr sz="2400">
                          <a:solidFill>
                            <a:srgbClr val="5B5854"/>
                          </a:solidFill>
                        </a:rPr>
                        <a:t>Mass Recovered</a:t>
                      </a:r>
                    </a:p>
                  </a:txBody>
                  <a:tcPr marL="50800" marR="50800" marT="50800" marB="50800" anchor="ctr" anchorCtr="0" horzOverflow="overflow">
                    <a:lnL w="12700">
                      <a:miter lim="400000"/>
                    </a:lnL>
                  </a:tcPr>
                </a:tc>
                <a:tc>
                  <a:txBody>
                    <a:bodyPr/>
                    <a:lstStyle/>
                    <a:p>
                      <a:pPr>
                        <a:spcBef>
                          <a:spcPts val="3400"/>
                        </a:spcBef>
                        <a:defRPr cap="none" spc="0" sz="1800">
                          <a:solidFill>
                            <a:srgbClr val="000000"/>
                          </a:solidFill>
                        </a:defRPr>
                      </a:pPr>
                      <a:r>
                        <a:rPr spc="48" sz="2400">
                          <a:solidFill>
                            <a:srgbClr val="5B5854"/>
                          </a:solidFill>
                          <a:latin typeface="Avenir Medium"/>
                          <a:ea typeface="Avenir Medium"/>
                          <a:cs typeface="Avenir Medium"/>
                          <a:sym typeface="Avenir Medium"/>
                        </a:rPr>
                        <a:t>200,000 tonnes per annum</a:t>
                      </a:r>
                    </a:p>
                  </a:txBody>
                  <a:tcPr marL="50800" marR="50800" marT="50800" marB="50800" anchor="ctr" anchorCtr="0" horzOverflow="overflow"/>
                </a:tc>
                <a:tc>
                  <a:txBody>
                    <a:bodyPr/>
                    <a:lstStyle/>
                    <a:p>
                      <a:pPr>
                        <a:spcBef>
                          <a:spcPts val="3400"/>
                        </a:spcBef>
                        <a:defRPr cap="none" spc="0" sz="1800">
                          <a:solidFill>
                            <a:srgbClr val="000000"/>
                          </a:solidFill>
                        </a:defRPr>
                      </a:pPr>
                      <a:r>
                        <a:rPr spc="39" sz="2000">
                          <a:solidFill>
                            <a:srgbClr val="5B5854"/>
                          </a:solidFill>
                          <a:latin typeface="Avenir Medium"/>
                          <a:ea typeface="Avenir Medium"/>
                          <a:cs typeface="Avenir Medium"/>
                          <a:sym typeface="Avenir Medium"/>
                        </a:rPr>
                        <a:t>Mass of asteroid estimated &gt; 3 million tonnes; 30% recovered over 5 years.</a:t>
                      </a:r>
                    </a:p>
                  </a:txBody>
                  <a:tcPr marL="50800" marR="50800" marT="50800" marB="50800" anchor="ctr" anchorCtr="0" horzOverflow="overflow">
                    <a:lnR w="12700">
                      <a:miter lim="400000"/>
                    </a:lnR>
                  </a:tcPr>
                </a:tc>
              </a:tr>
              <a:tr h="804933">
                <a:tc>
                  <a:txBody>
                    <a:bodyPr/>
                    <a:lstStyle/>
                    <a:p>
                      <a:pPr defTabSz="914400">
                        <a:defRPr cap="none" spc="0" sz="1800">
                          <a:solidFill>
                            <a:srgbClr val="000000"/>
                          </a:solidFill>
                        </a:defRPr>
                      </a:pPr>
                      <a:r>
                        <a:rPr sz="2400">
                          <a:solidFill>
                            <a:srgbClr val="5B5854"/>
                          </a:solidFill>
                        </a:rPr>
                        <a:t>Platinum Content</a:t>
                      </a:r>
                    </a:p>
                  </a:txBody>
                  <a:tcPr marL="50800" marR="50800" marT="50800" marB="50800" anchor="ctr" anchorCtr="0" horzOverflow="overflow">
                    <a:lnL w="12700">
                      <a:miter lim="400000"/>
                    </a:lnL>
                  </a:tcPr>
                </a:tc>
                <a:tc>
                  <a:txBody>
                    <a:bodyPr/>
                    <a:lstStyle/>
                    <a:p>
                      <a:pPr>
                        <a:spcBef>
                          <a:spcPts val="3400"/>
                        </a:spcBef>
                        <a:defRPr cap="none" spc="0" sz="1800">
                          <a:solidFill>
                            <a:srgbClr val="000000"/>
                          </a:solidFill>
                        </a:defRPr>
                      </a:pPr>
                      <a:r>
                        <a:rPr spc="48" sz="2400">
                          <a:solidFill>
                            <a:srgbClr val="5B5854"/>
                          </a:solidFill>
                          <a:latin typeface="Avenir Medium"/>
                          <a:ea typeface="Avenir Medium"/>
                          <a:cs typeface="Avenir Medium"/>
                          <a:sym typeface="Avenir Medium"/>
                        </a:rPr>
                        <a:t>100g/tonne</a:t>
                      </a:r>
                    </a:p>
                  </a:txBody>
                  <a:tcPr marL="50800" marR="50800" marT="50800" marB="50800" anchor="ctr" anchorCtr="0" horzOverflow="overflow"/>
                </a:tc>
                <a:tc>
                  <a:txBody>
                    <a:bodyPr/>
                    <a:lstStyle/>
                    <a:p>
                      <a:pPr>
                        <a:spcBef>
                          <a:spcPts val="3400"/>
                        </a:spcBef>
                        <a:defRPr cap="none" spc="0" sz="1800">
                          <a:solidFill>
                            <a:srgbClr val="000000"/>
                          </a:solidFill>
                        </a:defRPr>
                      </a:pPr>
                      <a:r>
                        <a:rPr spc="39" sz="2000">
                          <a:solidFill>
                            <a:srgbClr val="5B5854"/>
                          </a:solidFill>
                          <a:latin typeface="Avenir Medium"/>
                          <a:ea typeface="Avenir Medium"/>
                          <a:cs typeface="Avenir Medium"/>
                          <a:sym typeface="Avenir Medium"/>
                        </a:rPr>
                        <a:t>Other valuable metals likely present in M-Type asteroid.</a:t>
                      </a:r>
                    </a:p>
                  </a:txBody>
                  <a:tcPr marL="50800" marR="50800" marT="50800" marB="50800" anchor="ctr" anchorCtr="0" horzOverflow="overflow">
                    <a:lnR w="12700">
                      <a:miter lim="400000"/>
                    </a:lnR>
                  </a:tcPr>
                </a:tc>
              </a:tr>
              <a:tr h="946150">
                <a:tc>
                  <a:txBody>
                    <a:bodyPr/>
                    <a:lstStyle/>
                    <a:p>
                      <a:pPr defTabSz="914400">
                        <a:defRPr cap="none" spc="0" sz="1800">
                          <a:solidFill>
                            <a:srgbClr val="000000"/>
                          </a:solidFill>
                        </a:defRPr>
                      </a:pPr>
                      <a:r>
                        <a:rPr sz="2400">
                          <a:solidFill>
                            <a:srgbClr val="5B5854"/>
                          </a:solidFill>
                        </a:rPr>
                        <a:t>Number of Missions </a:t>
                      </a:r>
                    </a:p>
                  </a:txBody>
                  <a:tcPr marL="50800" marR="50800" marT="50800" marB="50800" anchor="ctr" anchorCtr="0" horzOverflow="overflow">
                    <a:lnL w="12700">
                      <a:miter lim="400000"/>
                    </a:lnL>
                    <a:lnB w="12700">
                      <a:miter lim="400000"/>
                    </a:lnB>
                  </a:tcPr>
                </a:tc>
                <a:tc>
                  <a:txBody>
                    <a:bodyPr/>
                    <a:lstStyle/>
                    <a:p>
                      <a:pPr>
                        <a:spcBef>
                          <a:spcPts val="3400"/>
                        </a:spcBef>
                        <a:defRPr cap="none" spc="0" sz="1800">
                          <a:solidFill>
                            <a:srgbClr val="000000"/>
                          </a:solidFill>
                        </a:defRPr>
                      </a:pPr>
                      <a:r>
                        <a:rPr spc="48" sz="2400">
                          <a:solidFill>
                            <a:srgbClr val="5B5854"/>
                          </a:solidFill>
                          <a:latin typeface="Avenir Medium"/>
                          <a:ea typeface="Avenir Medium"/>
                          <a:cs typeface="Avenir Medium"/>
                          <a:sym typeface="Avenir Medium"/>
                        </a:rPr>
                        <a:t>5 x 5 years mining asteroid</a:t>
                      </a:r>
                    </a:p>
                  </a:txBody>
                  <a:tcPr marL="50800" marR="50800" marT="50800" marB="50800" anchor="ctr" anchorCtr="0" horzOverflow="overflow">
                    <a:lnB w="12700">
                      <a:miter lim="400000"/>
                    </a:lnB>
                  </a:tcPr>
                </a:tc>
                <a:tc>
                  <a:txBody>
                    <a:bodyPr/>
                    <a:lstStyle/>
                    <a:p>
                      <a:pPr>
                        <a:spcBef>
                          <a:spcPts val="3400"/>
                        </a:spcBef>
                        <a:defRPr cap="none" spc="0" sz="1800">
                          <a:solidFill>
                            <a:srgbClr val="000000"/>
                          </a:solidFill>
                        </a:defRPr>
                      </a:pPr>
                      <a:r>
                        <a:rPr spc="39" sz="2000">
                          <a:solidFill>
                            <a:srgbClr val="5B5854"/>
                          </a:solidFill>
                          <a:latin typeface="Avenir Medium"/>
                          <a:ea typeface="Avenir Medium"/>
                          <a:cs typeface="Avenir Medium"/>
                          <a:sym typeface="Avenir Medium"/>
                        </a:rPr>
                        <a:t>Assumes 5 successive launches to 5 different asteroids.</a:t>
                      </a:r>
                    </a:p>
                  </a:txBody>
                  <a:tcPr marL="50800" marR="50800" marT="50800" marB="50800" anchor="ctr" anchorCtr="0" horzOverflow="overflow">
                    <a:lnR w="12700">
                      <a:miter lim="400000"/>
                    </a:lnR>
                    <a:lnB w="12700">
                      <a:miter lim="400000"/>
                    </a:lnB>
                  </a:tcPr>
                </a:tc>
              </a:tr>
            </a:tbl>
          </a:graphicData>
        </a:graphic>
      </p:graphicFrame>
      <p:sp>
        <p:nvSpPr>
          <p:cNvPr id="295" name="Shape 295"/>
          <p:cNvSpPr/>
          <p:nvPr/>
        </p:nvSpPr>
        <p:spPr>
          <a:xfrm>
            <a:off x="3731488" y="8048889"/>
            <a:ext cx="5541825" cy="584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defRPr sz="2800">
                <a:latin typeface="Avenir Medium"/>
                <a:ea typeface="Avenir Medium"/>
                <a:cs typeface="Avenir Medium"/>
                <a:sym typeface="Avenir Medium"/>
              </a:defRPr>
            </a:pPr>
            <a:r>
              <a:t>Number of Identified Asteroids: </a:t>
            </a:r>
            <a:r>
              <a:rPr u="sng"/>
              <a:t>8</a:t>
            </a:r>
          </a:p>
        </p:txBody>
      </p:sp>
      <p:sp>
        <p:nvSpPr>
          <p:cNvPr id="296" name="Shape 296"/>
          <p:cNvSpPr/>
          <p:nvPr/>
        </p:nvSpPr>
        <p:spPr>
          <a:xfrm>
            <a:off x="4740909" y="8469652"/>
            <a:ext cx="3522981"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defRPr sz="1600">
                <a:latin typeface="Avenir Medium"/>
                <a:ea typeface="Avenir Medium"/>
                <a:cs typeface="Avenir Medium"/>
                <a:sym typeface="Avenir Medium"/>
              </a:defRPr>
            </a:pPr>
            <a:r>
              <a:t>Currently identified and listed within</a:t>
            </a:r>
          </a:p>
          <a:p>
            <a:pPr>
              <a:defRPr sz="1600">
                <a:latin typeface="Avenir Medium"/>
                <a:ea typeface="Avenir Medium"/>
                <a:cs typeface="Avenir Medium"/>
                <a:sym typeface="Avenir Medium"/>
              </a:defRPr>
            </a:pPr>
            <a:r>
              <a:t>the JPL small body database</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8" name="Shape 298"/>
          <p:cNvSpPr/>
          <p:nvPr>
            <p:ph type="title" idx="4294967295"/>
          </p:nvPr>
        </p:nvSpPr>
        <p:spPr>
          <a:xfrm>
            <a:off x="673100" y="584200"/>
            <a:ext cx="11658600" cy="749300"/>
          </a:xfrm>
          <a:prstGeom prst="rect">
            <a:avLst/>
          </a:prstGeom>
        </p:spPr>
        <p:txBody>
          <a:bodyPr/>
          <a:lstStyle>
            <a:lvl1pPr defTabSz="452627">
              <a:defRPr spc="0" sz="3900"/>
            </a:lvl1pPr>
          </a:lstStyle>
          <a:p>
            <a:pPr/>
            <a:r>
              <a:t>Infrastructure &amp; Mission Costs</a:t>
            </a:r>
          </a:p>
        </p:txBody>
      </p:sp>
      <p:graphicFrame>
        <p:nvGraphicFramePr>
          <p:cNvPr id="299" name="Table 299"/>
          <p:cNvGraphicFramePr/>
          <p:nvPr/>
        </p:nvGraphicFramePr>
        <p:xfrm>
          <a:off x="923669" y="2074456"/>
          <a:ext cx="11157460" cy="6062912"/>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3719152"/>
                <a:gridCol w="2785754"/>
                <a:gridCol w="4652552"/>
              </a:tblGrid>
              <a:tr h="709246">
                <a:tc>
                  <a:txBody>
                    <a:bodyPr/>
                    <a:lstStyle/>
                    <a:p>
                      <a:pPr defTabSz="914400">
                        <a:defRPr b="0" cap="none" spc="0" sz="1800">
                          <a:solidFill>
                            <a:srgbClr val="000000"/>
                          </a:solidFill>
                        </a:defRPr>
                      </a:pPr>
                      <a:r>
                        <a:rPr sz="3000">
                          <a:solidFill>
                            <a:srgbClr val="5B5854"/>
                          </a:solidFill>
                        </a:rPr>
                        <a:t>Factor</a:t>
                      </a:r>
                    </a:p>
                  </a:txBody>
                  <a:tcPr marL="50800" marR="50800" marT="50800" marB="50800" anchor="ctr" anchorCtr="0" horzOverflow="overflow">
                    <a:lnL w="12700">
                      <a:miter lim="400000"/>
                    </a:lnL>
                  </a:tcPr>
                </a:tc>
                <a:tc>
                  <a:txBody>
                    <a:bodyPr/>
                    <a:lstStyle/>
                    <a:p>
                      <a:pPr defTabSz="914400">
                        <a:defRPr b="0" cap="none" spc="0" sz="1800">
                          <a:solidFill>
                            <a:srgbClr val="000000"/>
                          </a:solidFill>
                        </a:defRPr>
                      </a:pPr>
                      <a:r>
                        <a:rPr sz="3000">
                          <a:solidFill>
                            <a:srgbClr val="5B5854"/>
                          </a:solidFill>
                        </a:rPr>
                        <a:t>Cost (USD)</a:t>
                      </a:r>
                    </a:p>
                  </a:txBody>
                  <a:tcPr marL="50800" marR="50800" marT="50800" marB="50800" anchor="ctr" anchorCtr="0" horzOverflow="overflow"/>
                </a:tc>
                <a:tc>
                  <a:txBody>
                    <a:bodyPr/>
                    <a:lstStyle/>
                    <a:p>
                      <a:pPr defTabSz="914400">
                        <a:defRPr b="0" cap="none" spc="0" sz="1800">
                          <a:solidFill>
                            <a:srgbClr val="000000"/>
                          </a:solidFill>
                        </a:defRPr>
                      </a:pPr>
                      <a:r>
                        <a:rPr sz="3000">
                          <a:solidFill>
                            <a:srgbClr val="5B5854"/>
                          </a:solidFill>
                        </a:rPr>
                        <a:t>Comments</a:t>
                      </a:r>
                    </a:p>
                  </a:txBody>
                  <a:tcPr marL="50800" marR="50800" marT="50800" marB="50800" anchor="ctr" anchorCtr="0" horzOverflow="overflow">
                    <a:lnR w="12700">
                      <a:miter lim="400000"/>
                    </a:lnR>
                  </a:tcPr>
                </a:tc>
              </a:tr>
              <a:tr h="685493">
                <a:tc>
                  <a:txBody>
                    <a:bodyPr/>
                    <a:lstStyle/>
                    <a:p>
                      <a:pPr defTabSz="914400">
                        <a:defRPr cap="none" spc="0" sz="1800">
                          <a:solidFill>
                            <a:srgbClr val="000000"/>
                          </a:solidFill>
                        </a:defRPr>
                      </a:pPr>
                      <a:r>
                        <a:rPr sz="1700">
                          <a:solidFill>
                            <a:srgbClr val="5B5854"/>
                          </a:solidFill>
                        </a:rPr>
                        <a:t>Orbital Asteroid Intercept Facility</a:t>
                      </a:r>
                    </a:p>
                  </a:txBody>
                  <a:tcPr marL="50800" marR="50800" marT="50800" marB="50800" anchor="ctr" anchorCtr="0" horzOverflow="overflow">
                    <a:lnL w="12700">
                      <a:miter lim="400000"/>
                    </a:lnL>
                  </a:tcPr>
                </a:tc>
                <a:tc>
                  <a:txBody>
                    <a:bodyPr/>
                    <a:lstStyle/>
                    <a:p>
                      <a:pPr>
                        <a:spcBef>
                          <a:spcPts val="3400"/>
                        </a:spcBef>
                        <a:defRPr cap="none" spc="0" sz="1800">
                          <a:solidFill>
                            <a:srgbClr val="000000"/>
                          </a:solidFill>
                        </a:defRPr>
                      </a:pPr>
                      <a:r>
                        <a:rPr spc="34" sz="1700">
                          <a:solidFill>
                            <a:srgbClr val="5B5854"/>
                          </a:solidFill>
                          <a:latin typeface="Avenir Medium"/>
                          <a:ea typeface="Avenir Medium"/>
                          <a:cs typeface="Avenir Medium"/>
                          <a:sym typeface="Avenir Medium"/>
                        </a:rPr>
                        <a:t>N/A</a:t>
                      </a:r>
                    </a:p>
                  </a:txBody>
                  <a:tcPr marL="50800" marR="50800" marT="50800" marB="50800" anchor="ctr" anchorCtr="0" horzOverflow="overflow"/>
                </a:tc>
                <a:tc>
                  <a:txBody>
                    <a:bodyPr/>
                    <a:lstStyle/>
                    <a:p>
                      <a:pPr>
                        <a:spcBef>
                          <a:spcPts val="3400"/>
                        </a:spcBef>
                        <a:defRPr cap="none" spc="0" sz="1800">
                          <a:solidFill>
                            <a:srgbClr val="000000"/>
                          </a:solidFill>
                        </a:defRPr>
                      </a:pPr>
                      <a:r>
                        <a:rPr spc="34" sz="1700">
                          <a:solidFill>
                            <a:srgbClr val="5B5854"/>
                          </a:solidFill>
                          <a:latin typeface="Avenir Medium"/>
                          <a:ea typeface="Avenir Medium"/>
                          <a:cs typeface="Avenir Medium"/>
                          <a:sym typeface="Avenir Medium"/>
                        </a:rPr>
                        <a:t>Direct processing of ore on asteroid surface  means that no intercept facility is required.</a:t>
                      </a:r>
                    </a:p>
                  </a:txBody>
                  <a:tcPr marL="50800" marR="50800" marT="50800" marB="50800" anchor="ctr" anchorCtr="0" horzOverflow="overflow">
                    <a:lnR w="12700">
                      <a:miter lim="400000"/>
                    </a:lnR>
                  </a:tcPr>
                </a:tc>
              </a:tr>
              <a:tr h="665016">
                <a:tc>
                  <a:txBody>
                    <a:bodyPr/>
                    <a:lstStyle/>
                    <a:p>
                      <a:pPr>
                        <a:spcBef>
                          <a:spcPts val="3400"/>
                        </a:spcBef>
                        <a:defRPr cap="none" spc="0" sz="1800">
                          <a:solidFill>
                            <a:srgbClr val="000000"/>
                          </a:solidFill>
                        </a:defRPr>
                      </a:pPr>
                      <a:r>
                        <a:rPr spc="34" sz="1700">
                          <a:solidFill>
                            <a:srgbClr val="5B5854"/>
                          </a:solidFill>
                          <a:latin typeface="Avenir Medium"/>
                          <a:ea typeface="Avenir Medium"/>
                          <a:cs typeface="Avenir Medium"/>
                          <a:sym typeface="Avenir Medium"/>
                        </a:rPr>
                        <a:t>Orbital Observation System</a:t>
                      </a:r>
                    </a:p>
                  </a:txBody>
                  <a:tcPr marL="50800" marR="50800" marT="50800" marB="50800" anchor="ctr" anchorCtr="0" horzOverflow="overflow">
                    <a:lnL w="12700">
                      <a:miter lim="400000"/>
                    </a:lnL>
                  </a:tcPr>
                </a:tc>
                <a:tc>
                  <a:txBody>
                    <a:bodyPr/>
                    <a:lstStyle/>
                    <a:p>
                      <a:pPr>
                        <a:spcBef>
                          <a:spcPts val="3400"/>
                        </a:spcBef>
                        <a:defRPr cap="none" spc="0" sz="1800">
                          <a:solidFill>
                            <a:srgbClr val="000000"/>
                          </a:solidFill>
                        </a:defRPr>
                      </a:pPr>
                      <a:r>
                        <a:rPr spc="34" sz="1700">
                          <a:solidFill>
                            <a:srgbClr val="5B5854"/>
                          </a:solidFill>
                          <a:latin typeface="Avenir Medium"/>
                          <a:ea typeface="Avenir Medium"/>
                          <a:cs typeface="Avenir Medium"/>
                          <a:sym typeface="Avenir Medium"/>
                        </a:rPr>
                        <a:t>$200m</a:t>
                      </a:r>
                    </a:p>
                  </a:txBody>
                  <a:tcPr marL="50800" marR="50800" marT="50800" marB="50800" anchor="ctr" anchorCtr="0" horzOverflow="overflow"/>
                </a:tc>
                <a:tc>
                  <a:txBody>
                    <a:bodyPr/>
                    <a:lstStyle/>
                    <a:p>
                      <a:pPr>
                        <a:spcBef>
                          <a:spcPts val="3400"/>
                        </a:spcBef>
                        <a:defRPr cap="none" spc="0" sz="1800">
                          <a:solidFill>
                            <a:srgbClr val="000000"/>
                          </a:solidFill>
                        </a:defRPr>
                      </a:pPr>
                      <a:r>
                        <a:rPr spc="34" sz="1700">
                          <a:solidFill>
                            <a:srgbClr val="5B5854"/>
                          </a:solidFill>
                          <a:latin typeface="Avenir Medium"/>
                          <a:ea typeface="Avenir Medium"/>
                          <a:cs typeface="Avenir Medium"/>
                          <a:sym typeface="Avenir Medium"/>
                        </a:rPr>
                        <a:t>Reduced observation system cost as larger asteroids targeted.</a:t>
                      </a:r>
                    </a:p>
                  </a:txBody>
                  <a:tcPr marL="50800" marR="50800" marT="50800" marB="50800" anchor="ctr" anchorCtr="0" horzOverflow="overflow">
                    <a:lnR w="12700">
                      <a:miter lim="400000"/>
                    </a:lnR>
                  </a:tcPr>
                </a:tc>
              </a:tr>
              <a:tr h="640753">
                <a:tc>
                  <a:txBody>
                    <a:bodyPr/>
                    <a:lstStyle/>
                    <a:p>
                      <a:pPr>
                        <a:spcBef>
                          <a:spcPts val="3400"/>
                        </a:spcBef>
                        <a:defRPr cap="none" spc="0" sz="1800">
                          <a:solidFill>
                            <a:srgbClr val="000000"/>
                          </a:solidFill>
                        </a:defRPr>
                      </a:pPr>
                      <a:r>
                        <a:rPr spc="34" sz="1700">
                          <a:solidFill>
                            <a:srgbClr val="5B5854"/>
                          </a:solidFill>
                          <a:latin typeface="Avenir Medium"/>
                          <a:ea typeface="Avenir Medium"/>
                          <a:cs typeface="Avenir Medium"/>
                          <a:sym typeface="Avenir Medium"/>
                        </a:rPr>
                        <a:t>Launch Vehicle</a:t>
                      </a:r>
                    </a:p>
                  </a:txBody>
                  <a:tcPr marL="50800" marR="50800" marT="50800" marB="50800" anchor="ctr" anchorCtr="0" horzOverflow="overflow">
                    <a:lnL w="12700">
                      <a:miter lim="400000"/>
                    </a:lnL>
                  </a:tcPr>
                </a:tc>
                <a:tc>
                  <a:txBody>
                    <a:bodyPr/>
                    <a:lstStyle/>
                    <a:p>
                      <a:pPr>
                        <a:spcBef>
                          <a:spcPts val="3400"/>
                        </a:spcBef>
                        <a:defRPr cap="none" spc="0" sz="1800">
                          <a:solidFill>
                            <a:srgbClr val="000000"/>
                          </a:solidFill>
                        </a:defRPr>
                      </a:pPr>
                      <a:r>
                        <a:rPr spc="34" sz="1700">
                          <a:solidFill>
                            <a:srgbClr val="5B5854"/>
                          </a:solidFill>
                          <a:latin typeface="Avenir Medium"/>
                          <a:ea typeface="Avenir Medium"/>
                          <a:cs typeface="Avenir Medium"/>
                          <a:sym typeface="Avenir Medium"/>
                        </a:rPr>
                        <a:t>$580m</a:t>
                      </a:r>
                    </a:p>
                  </a:txBody>
                  <a:tcPr marL="50800" marR="50800" marT="50800" marB="50800" anchor="ctr" anchorCtr="0" horzOverflow="overflow"/>
                </a:tc>
                <a:tc>
                  <a:txBody>
                    <a:bodyPr/>
                    <a:lstStyle/>
                    <a:p>
                      <a:pPr>
                        <a:spcBef>
                          <a:spcPts val="3400"/>
                        </a:spcBef>
                        <a:defRPr cap="none" spc="0" sz="1800">
                          <a:solidFill>
                            <a:srgbClr val="000000"/>
                          </a:solidFill>
                        </a:defRPr>
                      </a:pPr>
                      <a:r>
                        <a:rPr spc="34" sz="1700">
                          <a:solidFill>
                            <a:srgbClr val="5B5854"/>
                          </a:solidFill>
                          <a:latin typeface="Avenir Medium"/>
                          <a:ea typeface="Avenir Medium"/>
                          <a:cs typeface="Avenir Medium"/>
                          <a:sym typeface="Avenir Medium"/>
                        </a:rPr>
                        <a:t>Increased cost to launch heavier payload for multiple fragment retrieval.</a:t>
                      </a:r>
                    </a:p>
                  </a:txBody>
                  <a:tcPr marL="50800" marR="50800" marT="50800" marB="50800" anchor="ctr" anchorCtr="0" horzOverflow="overflow">
                    <a:lnR w="12700">
                      <a:miter lim="400000"/>
                    </a:lnR>
                  </a:tcPr>
                </a:tc>
              </a:tr>
              <a:tr h="706550">
                <a:tc>
                  <a:txBody>
                    <a:bodyPr/>
                    <a:lstStyle/>
                    <a:p>
                      <a:pPr defTabSz="914400">
                        <a:defRPr cap="none" spc="0" sz="1800">
                          <a:solidFill>
                            <a:srgbClr val="000000"/>
                          </a:solidFill>
                        </a:defRPr>
                      </a:pPr>
                      <a:r>
                        <a:rPr sz="1700">
                          <a:solidFill>
                            <a:srgbClr val="5B5854"/>
                          </a:solidFill>
                        </a:rPr>
                        <a:t>Spacecraft</a:t>
                      </a:r>
                    </a:p>
                  </a:txBody>
                  <a:tcPr marL="50800" marR="50800" marT="50800" marB="50800" anchor="ctr" anchorCtr="0" horzOverflow="overflow">
                    <a:lnL w="12700">
                      <a:miter lim="400000"/>
                    </a:lnL>
                  </a:tcPr>
                </a:tc>
                <a:tc>
                  <a:txBody>
                    <a:bodyPr/>
                    <a:lstStyle/>
                    <a:p>
                      <a:pPr>
                        <a:spcBef>
                          <a:spcPts val="3400"/>
                        </a:spcBef>
                        <a:defRPr cap="none" spc="0" sz="1800">
                          <a:solidFill>
                            <a:srgbClr val="000000"/>
                          </a:solidFill>
                        </a:defRPr>
                      </a:pPr>
                      <a:r>
                        <a:rPr spc="34" sz="1700">
                          <a:solidFill>
                            <a:srgbClr val="5B5854"/>
                          </a:solidFill>
                          <a:latin typeface="Avenir Medium"/>
                          <a:ea typeface="Avenir Medium"/>
                          <a:cs typeface="Avenir Medium"/>
                          <a:sym typeface="Avenir Medium"/>
                        </a:rPr>
                        <a:t>$2,250m</a:t>
                      </a:r>
                    </a:p>
                  </a:txBody>
                  <a:tcPr marL="50800" marR="50800" marT="50800" marB="50800" anchor="ctr" anchorCtr="0" horzOverflow="overflow"/>
                </a:tc>
                <a:tc>
                  <a:txBody>
                    <a:bodyPr/>
                    <a:lstStyle/>
                    <a:p>
                      <a:pPr>
                        <a:spcBef>
                          <a:spcPts val="3400"/>
                        </a:spcBef>
                        <a:defRPr cap="none" spc="0" sz="1800">
                          <a:solidFill>
                            <a:srgbClr val="000000"/>
                          </a:solidFill>
                        </a:defRPr>
                      </a:pPr>
                      <a:r>
                        <a:rPr spc="34" sz="1700">
                          <a:solidFill>
                            <a:srgbClr val="5B5854"/>
                          </a:solidFill>
                          <a:latin typeface="Avenir Medium"/>
                          <a:ea typeface="Avenir Medium"/>
                          <a:cs typeface="Avenir Medium"/>
                          <a:sym typeface="Avenir Medium"/>
                        </a:rPr>
                        <a:t>increased spacecraft cost for more complex mission.</a:t>
                      </a:r>
                    </a:p>
                  </a:txBody>
                  <a:tcPr marL="50800" marR="50800" marT="50800" marB="50800" anchor="ctr" anchorCtr="0" horzOverflow="overflow">
                    <a:lnR w="12700">
                      <a:miter lim="400000"/>
                    </a:lnR>
                  </a:tcPr>
                </a:tc>
              </a:tr>
              <a:tr h="616089">
                <a:tc>
                  <a:txBody>
                    <a:bodyPr/>
                    <a:lstStyle/>
                    <a:p>
                      <a:pPr defTabSz="914400">
                        <a:defRPr cap="none" spc="0" sz="1800">
                          <a:solidFill>
                            <a:srgbClr val="000000"/>
                          </a:solidFill>
                        </a:defRPr>
                      </a:pPr>
                      <a:r>
                        <a:rPr sz="1700">
                          <a:solidFill>
                            <a:srgbClr val="5B5854"/>
                          </a:solidFill>
                        </a:rPr>
                        <a:t>Mission Operational Costs</a:t>
                      </a:r>
                    </a:p>
                  </a:txBody>
                  <a:tcPr marL="50800" marR="50800" marT="50800" marB="50800" anchor="ctr" anchorCtr="0" horzOverflow="overflow">
                    <a:lnL w="12700">
                      <a:miter lim="400000"/>
                    </a:lnL>
                  </a:tcPr>
                </a:tc>
                <a:tc>
                  <a:txBody>
                    <a:bodyPr/>
                    <a:lstStyle/>
                    <a:p>
                      <a:pPr>
                        <a:spcBef>
                          <a:spcPts val="3400"/>
                        </a:spcBef>
                        <a:defRPr cap="none" spc="0" sz="1800">
                          <a:solidFill>
                            <a:srgbClr val="000000"/>
                          </a:solidFill>
                        </a:defRPr>
                      </a:pPr>
                      <a:r>
                        <a:rPr spc="34" sz="1700">
                          <a:solidFill>
                            <a:srgbClr val="5B5854"/>
                          </a:solidFill>
                          <a:latin typeface="Avenir Medium"/>
                          <a:ea typeface="Avenir Medium"/>
                          <a:cs typeface="Avenir Medium"/>
                          <a:sym typeface="Avenir Medium"/>
                        </a:rPr>
                        <a:t>$15m per annum</a:t>
                      </a:r>
                    </a:p>
                  </a:txBody>
                  <a:tcPr marL="50800" marR="50800" marT="50800" marB="50800" anchor="ctr" anchorCtr="0" horzOverflow="overflow"/>
                </a:tc>
                <a:tc>
                  <a:txBody>
                    <a:bodyPr/>
                    <a:lstStyle/>
                    <a:p>
                      <a:pPr>
                        <a:spcBef>
                          <a:spcPts val="3400"/>
                        </a:spcBef>
                        <a:defRPr cap="none" spc="0" sz="1800">
                          <a:solidFill>
                            <a:srgbClr val="000000"/>
                          </a:solidFill>
                        </a:defRPr>
                      </a:pPr>
                      <a:r>
                        <a:rPr spc="34" sz="1700">
                          <a:solidFill>
                            <a:srgbClr val="5B5854"/>
                          </a:solidFill>
                          <a:latin typeface="Avenir Medium"/>
                          <a:ea typeface="Avenir Medium"/>
                          <a:cs typeface="Avenir Medium"/>
                          <a:sym typeface="Avenir Medium"/>
                        </a:rPr>
                        <a:t>Earth based mission control assumed at $12m per annum</a:t>
                      </a:r>
                    </a:p>
                  </a:txBody>
                  <a:tcPr marL="50800" marR="50800" marT="50800" marB="50800" anchor="ctr" anchorCtr="0" horzOverflow="overflow">
                    <a:lnR w="12700">
                      <a:miter lim="400000"/>
                    </a:lnR>
                  </a:tcPr>
                </a:tc>
              </a:tr>
              <a:tr h="710682">
                <a:tc>
                  <a:txBody>
                    <a:bodyPr/>
                    <a:lstStyle/>
                    <a:p>
                      <a:pPr>
                        <a:spcBef>
                          <a:spcPts val="3400"/>
                        </a:spcBef>
                        <a:defRPr cap="none" spc="0" sz="1800">
                          <a:solidFill>
                            <a:srgbClr val="000000"/>
                          </a:solidFill>
                        </a:defRPr>
                      </a:pPr>
                      <a:r>
                        <a:rPr spc="34" sz="1700">
                          <a:solidFill>
                            <a:srgbClr val="5B5854"/>
                          </a:solidFill>
                          <a:latin typeface="Avenir Medium"/>
                          <a:ea typeface="Avenir Medium"/>
                          <a:cs typeface="Avenir Medium"/>
                          <a:sym typeface="Avenir Medium"/>
                        </a:rPr>
                        <a:t>Mission Oversight</a:t>
                      </a:r>
                    </a:p>
                  </a:txBody>
                  <a:tcPr marL="50800" marR="50800" marT="50800" marB="50800" anchor="ctr" anchorCtr="0" horzOverflow="overflow">
                    <a:lnL w="12700">
                      <a:miter lim="400000"/>
                    </a:lnL>
                  </a:tcPr>
                </a:tc>
                <a:tc>
                  <a:txBody>
                    <a:bodyPr/>
                    <a:lstStyle/>
                    <a:p>
                      <a:pPr>
                        <a:spcBef>
                          <a:spcPts val="3400"/>
                        </a:spcBef>
                        <a:defRPr cap="none" spc="0" sz="1800">
                          <a:solidFill>
                            <a:srgbClr val="000000"/>
                          </a:solidFill>
                        </a:defRPr>
                      </a:pPr>
                      <a:r>
                        <a:rPr spc="34" sz="1700">
                          <a:solidFill>
                            <a:srgbClr val="5B5854"/>
                          </a:solidFill>
                          <a:latin typeface="Avenir Medium"/>
                          <a:ea typeface="Avenir Medium"/>
                          <a:cs typeface="Avenir Medium"/>
                          <a:sym typeface="Avenir Medium"/>
                        </a:rPr>
                        <a:t>15%</a:t>
                      </a:r>
                    </a:p>
                  </a:txBody>
                  <a:tcPr marL="50800" marR="50800" marT="50800" marB="50800" anchor="ctr" anchorCtr="0" horzOverflow="overflow"/>
                </a:tc>
                <a:tc>
                  <a:txBody>
                    <a:bodyPr/>
                    <a:lstStyle/>
                    <a:p>
                      <a:pPr>
                        <a:spcBef>
                          <a:spcPts val="3400"/>
                        </a:spcBef>
                        <a:defRPr cap="none" spc="0" sz="1800">
                          <a:solidFill>
                            <a:srgbClr val="000000"/>
                          </a:solidFill>
                        </a:defRPr>
                      </a:pPr>
                      <a:r>
                        <a:rPr spc="34" sz="1700">
                          <a:solidFill>
                            <a:srgbClr val="5B5854"/>
                          </a:solidFill>
                          <a:latin typeface="Avenir Medium"/>
                          <a:ea typeface="Avenir Medium"/>
                          <a:cs typeface="Avenir Medium"/>
                          <a:sym typeface="Avenir Medium"/>
                        </a:rPr>
                        <a:t>Allowance for oversight by national space administration</a:t>
                      </a:r>
                    </a:p>
                  </a:txBody>
                  <a:tcPr marL="50800" marR="50800" marT="50800" marB="50800" anchor="ctr" anchorCtr="0" horzOverflow="overflow">
                    <a:lnR w="12700">
                      <a:miter lim="400000"/>
                    </a:lnR>
                  </a:tcPr>
                </a:tc>
              </a:tr>
              <a:tr h="689552">
                <a:tc>
                  <a:txBody>
                    <a:bodyPr/>
                    <a:lstStyle/>
                    <a:p>
                      <a:pPr defTabSz="914400">
                        <a:defRPr cap="none" spc="0" sz="1800">
                          <a:solidFill>
                            <a:srgbClr val="000000"/>
                          </a:solidFill>
                        </a:defRPr>
                      </a:pPr>
                      <a:r>
                        <a:rPr sz="1700">
                          <a:solidFill>
                            <a:srgbClr val="5B5854"/>
                          </a:solidFill>
                        </a:rPr>
                        <a:t>Mission Contingencies</a:t>
                      </a:r>
                    </a:p>
                  </a:txBody>
                  <a:tcPr marL="50800" marR="50800" marT="50800" marB="50800" anchor="ctr" anchorCtr="0" horzOverflow="overflow">
                    <a:lnL w="12700">
                      <a:miter lim="400000"/>
                    </a:lnL>
                  </a:tcPr>
                </a:tc>
                <a:tc>
                  <a:txBody>
                    <a:bodyPr/>
                    <a:lstStyle/>
                    <a:p>
                      <a:pPr>
                        <a:spcBef>
                          <a:spcPts val="3400"/>
                        </a:spcBef>
                        <a:defRPr cap="none" spc="0" sz="1800">
                          <a:solidFill>
                            <a:srgbClr val="000000"/>
                          </a:solidFill>
                        </a:defRPr>
                      </a:pPr>
                      <a:r>
                        <a:rPr spc="34" sz="1700">
                          <a:solidFill>
                            <a:srgbClr val="5B5854"/>
                          </a:solidFill>
                          <a:latin typeface="Avenir Medium"/>
                          <a:ea typeface="Avenir Medium"/>
                          <a:cs typeface="Avenir Medium"/>
                          <a:sym typeface="Avenir Medium"/>
                        </a:rPr>
                        <a:t>30%</a:t>
                      </a:r>
                    </a:p>
                  </a:txBody>
                  <a:tcPr marL="50800" marR="50800" marT="50800" marB="50800" anchor="ctr" anchorCtr="0" horzOverflow="overflow"/>
                </a:tc>
                <a:tc>
                  <a:txBody>
                    <a:bodyPr/>
                    <a:lstStyle/>
                    <a:p>
                      <a:pPr>
                        <a:spcBef>
                          <a:spcPts val="3400"/>
                        </a:spcBef>
                        <a:defRPr cap="none" spc="0" sz="1800">
                          <a:solidFill>
                            <a:srgbClr val="000000"/>
                          </a:solidFill>
                        </a:defRPr>
                      </a:pPr>
                      <a:r>
                        <a:rPr spc="34" sz="1700">
                          <a:solidFill>
                            <a:srgbClr val="5B5854"/>
                          </a:solidFill>
                          <a:latin typeface="Avenir Medium"/>
                          <a:ea typeface="Avenir Medium"/>
                          <a:cs typeface="Avenir Medium"/>
                          <a:sym typeface="Avenir Medium"/>
                        </a:rPr>
                        <a:t>Mission contingency includes mission operational costs</a:t>
                      </a:r>
                    </a:p>
                  </a:txBody>
                  <a:tcPr marL="50800" marR="50800" marT="50800" marB="50800" anchor="ctr" anchorCtr="0" horzOverflow="overflow">
                    <a:lnR w="12700">
                      <a:miter lim="400000"/>
                    </a:lnR>
                  </a:tcPr>
                </a:tc>
              </a:tr>
              <a:tr h="639530">
                <a:tc>
                  <a:txBody>
                    <a:bodyPr/>
                    <a:lstStyle/>
                    <a:p>
                      <a:pPr defTabSz="914400">
                        <a:defRPr cap="none" spc="0" sz="1800">
                          <a:solidFill>
                            <a:srgbClr val="000000"/>
                          </a:solidFill>
                        </a:defRPr>
                      </a:pPr>
                      <a:r>
                        <a:rPr sz="1700">
                          <a:solidFill>
                            <a:srgbClr val="5B5854"/>
                          </a:solidFill>
                        </a:rPr>
                        <a:t>Earth Based Ore Refining</a:t>
                      </a:r>
                    </a:p>
                  </a:txBody>
                  <a:tcPr marL="50800" marR="50800" marT="50800" marB="50800" anchor="ctr" anchorCtr="0" horzOverflow="overflow">
                    <a:lnL w="12700">
                      <a:miter lim="400000"/>
                    </a:lnL>
                    <a:lnB w="12700">
                      <a:miter lim="400000"/>
                    </a:lnB>
                  </a:tcPr>
                </a:tc>
                <a:tc>
                  <a:txBody>
                    <a:bodyPr/>
                    <a:lstStyle/>
                    <a:p>
                      <a:pPr>
                        <a:spcBef>
                          <a:spcPts val="3400"/>
                        </a:spcBef>
                        <a:defRPr cap="none" spc="0" sz="1800">
                          <a:solidFill>
                            <a:srgbClr val="000000"/>
                          </a:solidFill>
                        </a:defRPr>
                      </a:pPr>
                      <a:r>
                        <a:rPr spc="34" sz="1700">
                          <a:solidFill>
                            <a:srgbClr val="5B5854"/>
                          </a:solidFill>
                          <a:latin typeface="Avenir Medium"/>
                          <a:ea typeface="Avenir Medium"/>
                          <a:cs typeface="Avenir Medium"/>
                          <a:sym typeface="Avenir Medium"/>
                        </a:rPr>
                        <a:t>$150 per tonne </a:t>
                      </a:r>
                    </a:p>
                  </a:txBody>
                  <a:tcPr marL="50800" marR="50800" marT="50800" marB="50800" anchor="ctr" anchorCtr="0" horzOverflow="overflow">
                    <a:lnB w="12700">
                      <a:miter lim="400000"/>
                    </a:lnB>
                  </a:tcPr>
                </a:tc>
                <a:tc>
                  <a:txBody>
                    <a:bodyPr/>
                    <a:lstStyle/>
                    <a:p>
                      <a:pPr>
                        <a:spcBef>
                          <a:spcPts val="3400"/>
                        </a:spcBef>
                        <a:defRPr cap="none" spc="0" sz="1800">
                          <a:solidFill>
                            <a:srgbClr val="000000"/>
                          </a:solidFill>
                        </a:defRPr>
                      </a:pPr>
                      <a:r>
                        <a:rPr spc="34" sz="1700">
                          <a:solidFill>
                            <a:srgbClr val="5B5854"/>
                          </a:solidFill>
                          <a:latin typeface="Avenir Medium"/>
                          <a:ea typeface="Avenir Medium"/>
                          <a:cs typeface="Avenir Medium"/>
                          <a:sym typeface="Avenir Medium"/>
                        </a:rPr>
                        <a:t>Cost of refining one retrieved asteroid based assuming $150 per tonne of ore</a:t>
                      </a:r>
                    </a:p>
                  </a:txBody>
                  <a:tcPr marL="50800" marR="50800" marT="50800" marB="50800" anchor="ctr" anchorCtr="0" horzOverflow="overflow">
                    <a:lnR w="12700">
                      <a:miter lim="400000"/>
                    </a:lnR>
                    <a:lnB w="12700">
                      <a:miter lim="400000"/>
                    </a:lnB>
                  </a:tcPr>
                </a:tc>
              </a:tr>
            </a:tbl>
          </a:graphicData>
        </a:graphic>
      </p:graphicFrame>
      <p:sp>
        <p:nvSpPr>
          <p:cNvPr id="300" name="Shape 300"/>
          <p:cNvSpPr/>
          <p:nvPr/>
        </p:nvSpPr>
        <p:spPr>
          <a:xfrm>
            <a:off x="673098" y="8619452"/>
            <a:ext cx="11658603" cy="5969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spAutoFit/>
          </a:bodyPr>
          <a:lstStyle>
            <a:lvl1pPr>
              <a:spcBef>
                <a:spcPts val="3400"/>
              </a:spcBef>
              <a:defRPr spc="56" sz="2800">
                <a:latin typeface="Avenir Heavy"/>
                <a:ea typeface="Avenir Heavy"/>
                <a:cs typeface="Avenir Heavy"/>
                <a:sym typeface="Avenir Heavy"/>
              </a:defRPr>
            </a:lvl1pPr>
          </a:lstStyle>
          <a:p>
            <a:pPr/>
            <a:r>
              <a:t>Infrastructure $200 million; Single Mission $4.3 billion</a:t>
            </a:r>
          </a:p>
        </p:txBody>
      </p:sp>
      <p:sp>
        <p:nvSpPr>
          <p:cNvPr id="301" name="Shape 301"/>
          <p:cNvSpPr/>
          <p:nvPr/>
        </p:nvSpPr>
        <p:spPr>
          <a:xfrm>
            <a:off x="673100" y="1320800"/>
            <a:ext cx="11658600" cy="53626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cap="all" spc="233" sz="2600"/>
            </a:lvl1pPr>
          </a:lstStyle>
          <a:p>
            <a:pPr/>
            <a:r>
              <a:t>Continuous Asteroid Processing Mission</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 name="Shape 177"/>
          <p:cNvSpPr/>
          <p:nvPr>
            <p:ph type="title" idx="4294967295"/>
          </p:nvPr>
        </p:nvSpPr>
        <p:spPr>
          <a:xfrm>
            <a:off x="673100" y="584200"/>
            <a:ext cx="11658600" cy="749300"/>
          </a:xfrm>
          <a:prstGeom prst="rect">
            <a:avLst/>
          </a:prstGeom>
        </p:spPr>
        <p:txBody>
          <a:bodyPr/>
          <a:lstStyle>
            <a:lvl1pPr defTabSz="452627">
              <a:defRPr spc="78" sz="3959"/>
            </a:lvl1pPr>
          </a:lstStyle>
          <a:p>
            <a:pPr/>
            <a:r>
              <a:t>Contents</a:t>
            </a:r>
          </a:p>
        </p:txBody>
      </p:sp>
      <p:sp>
        <p:nvSpPr>
          <p:cNvPr id="178" name="Shape 178"/>
          <p:cNvSpPr/>
          <p:nvPr>
            <p:ph type="body" idx="4294967295"/>
          </p:nvPr>
        </p:nvSpPr>
        <p:spPr>
          <a:xfrm>
            <a:off x="673100" y="2667000"/>
            <a:ext cx="11658600" cy="6451600"/>
          </a:xfrm>
          <a:prstGeom prst="rect">
            <a:avLst/>
          </a:prstGeom>
        </p:spPr>
        <p:txBody>
          <a:bodyPr anchor="t"/>
          <a:lstStyle/>
          <a:p>
            <a:pPr/>
            <a:r>
              <a:t>1. Asteroid Mining Concepts</a:t>
            </a:r>
          </a:p>
          <a:p>
            <a:pPr lvl="1"/>
            <a:r>
              <a:t>1.1. Basic Asteroid Retrieval Mission</a:t>
            </a:r>
          </a:p>
          <a:p>
            <a:pPr lvl="1"/>
            <a:r>
              <a:t>1.2. Multiple Fragment Retrieval Mission</a:t>
            </a:r>
          </a:p>
          <a:p>
            <a:pPr lvl="1"/>
            <a:r>
              <a:t>1.3. Continuous Asteroid Processing Mission</a:t>
            </a:r>
          </a:p>
          <a:p>
            <a:pPr/>
            <a:r>
              <a:t>2. Survey Results</a:t>
            </a:r>
          </a:p>
          <a:p>
            <a:pPr/>
            <a:r>
              <a:t>3. Conclusions</a:t>
            </a:r>
          </a:p>
        </p:txBody>
      </p:sp>
      <p:sp>
        <p:nvSpPr>
          <p:cNvPr id="179" name="Shape 179"/>
          <p:cNvSpPr/>
          <p:nvPr/>
        </p:nvSpPr>
        <p:spPr>
          <a:xfrm>
            <a:off x="673100" y="1320800"/>
            <a:ext cx="11658600" cy="53626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448055">
              <a:defRPr cap="all" spc="229" sz="2548"/>
            </a:lvl1pPr>
          </a:lstStyle>
          <a:p>
            <a:pPr/>
            <a:r>
              <a:t>Asteroid Mining Concepts &amp; Survey</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3" name="Shape 303"/>
          <p:cNvSpPr/>
          <p:nvPr>
            <p:ph type="title"/>
          </p:nvPr>
        </p:nvSpPr>
        <p:spPr>
          <a:prstGeom prst="rect">
            <a:avLst/>
          </a:prstGeom>
        </p:spPr>
        <p:txBody>
          <a:bodyPr/>
          <a:lstStyle>
            <a:lvl1pPr defTabSz="452627">
              <a:defRPr spc="0" sz="3900"/>
            </a:lvl1pPr>
          </a:lstStyle>
          <a:p>
            <a:pPr/>
            <a:r>
              <a:t>Economics</a:t>
            </a:r>
          </a:p>
        </p:txBody>
      </p:sp>
      <p:sp>
        <p:nvSpPr>
          <p:cNvPr id="304" name="Shape 304"/>
          <p:cNvSpPr/>
          <p:nvPr/>
        </p:nvSpPr>
        <p:spPr>
          <a:xfrm>
            <a:off x="8370482" y="2199963"/>
            <a:ext cx="3792205" cy="261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just">
              <a:defRPr>
                <a:latin typeface="Avenir Medium"/>
                <a:ea typeface="Avenir Medium"/>
                <a:cs typeface="Avenir Medium"/>
                <a:sym typeface="Avenir Medium"/>
              </a:defRPr>
            </a:lvl1pPr>
          </a:lstStyle>
          <a:p>
            <a:pPr/>
            <a:r>
              <a:t>Based on today's prices for platinum and using today's technology and mission costs, a five cycle mission illustrates marginal economics.</a:t>
            </a:r>
          </a:p>
        </p:txBody>
      </p:sp>
      <p:sp>
        <p:nvSpPr>
          <p:cNvPr id="305" name="Shape 305"/>
          <p:cNvSpPr/>
          <p:nvPr/>
        </p:nvSpPr>
        <p:spPr>
          <a:xfrm>
            <a:off x="8370482" y="5432113"/>
            <a:ext cx="3792205" cy="3873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just">
              <a:defRPr>
                <a:latin typeface="Avenir Medium"/>
                <a:ea typeface="Avenir Medium"/>
                <a:cs typeface="Avenir Medium"/>
                <a:sym typeface="Avenir Medium"/>
              </a:defRPr>
            </a:lvl1pPr>
          </a:lstStyle>
          <a:p>
            <a:pPr/>
            <a:r>
              <a:t>Sensitivity analysis illustrates a highly attractive project (NPV positive) if either platinum prices increase by x 10 OR mission costs reduce by x 10. This is considered a potentially realistic outcome.</a:t>
            </a:r>
          </a:p>
        </p:txBody>
      </p:sp>
      <p:graphicFrame>
        <p:nvGraphicFramePr>
          <p:cNvPr id="306" name="Chart 306"/>
          <p:cNvGraphicFramePr/>
          <p:nvPr/>
        </p:nvGraphicFramePr>
        <p:xfrm>
          <a:off x="1230055" y="2028026"/>
          <a:ext cx="6472467" cy="3361539"/>
        </p:xfrm>
        <a:graphic xmlns:a="http://schemas.openxmlformats.org/drawingml/2006/main">
          <a:graphicData uri="http://schemas.openxmlformats.org/drawingml/2006/chart">
            <c:chart xmlns:c="http://schemas.openxmlformats.org/drawingml/2006/chart" r:id="rId2"/>
          </a:graphicData>
        </a:graphic>
      </p:graphicFrame>
      <p:graphicFrame>
        <p:nvGraphicFramePr>
          <p:cNvPr id="307" name="Chart 307"/>
          <p:cNvGraphicFramePr/>
          <p:nvPr/>
        </p:nvGraphicFramePr>
        <p:xfrm>
          <a:off x="1297938" y="5552131"/>
          <a:ext cx="6407658" cy="3859270"/>
        </p:xfrm>
        <a:graphic xmlns:a="http://schemas.openxmlformats.org/drawingml/2006/main">
          <a:graphicData uri="http://schemas.openxmlformats.org/drawingml/2006/chart">
            <c:chart xmlns:c="http://schemas.openxmlformats.org/drawingml/2006/chart" r:id="rId3"/>
          </a:graphicData>
        </a:graphic>
      </p:graphicFrame>
      <p:sp>
        <p:nvSpPr>
          <p:cNvPr id="308" name="Shape 308"/>
          <p:cNvSpPr/>
          <p:nvPr/>
        </p:nvSpPr>
        <p:spPr>
          <a:xfrm>
            <a:off x="673100" y="1320800"/>
            <a:ext cx="11658600" cy="53626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cap="all" spc="233" sz="2600"/>
            </a:lvl1pPr>
          </a:lstStyle>
          <a:p>
            <a:pPr/>
            <a:r>
              <a:t>Continuous Asteroid Processing Mission</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0" name="Shape 310"/>
          <p:cNvSpPr/>
          <p:nvPr>
            <p:ph type="title" idx="4294967295"/>
          </p:nvPr>
        </p:nvSpPr>
        <p:spPr>
          <a:xfrm>
            <a:off x="673100" y="584200"/>
            <a:ext cx="11658600" cy="749300"/>
          </a:xfrm>
          <a:prstGeom prst="rect">
            <a:avLst/>
          </a:prstGeom>
        </p:spPr>
        <p:txBody>
          <a:bodyPr/>
          <a:lstStyle>
            <a:lvl1pPr defTabSz="452627">
              <a:defRPr spc="0" sz="3900"/>
            </a:lvl1pPr>
          </a:lstStyle>
          <a:p>
            <a:pPr/>
            <a:r>
              <a:t>Pros and Cons</a:t>
            </a:r>
          </a:p>
        </p:txBody>
      </p:sp>
      <p:sp>
        <p:nvSpPr>
          <p:cNvPr id="311" name="Shape 311"/>
          <p:cNvSpPr/>
          <p:nvPr/>
        </p:nvSpPr>
        <p:spPr>
          <a:xfrm>
            <a:off x="673100" y="1320800"/>
            <a:ext cx="11658600" cy="53626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cap="all" spc="233" sz="2600"/>
            </a:lvl1pPr>
          </a:lstStyle>
          <a:p>
            <a:pPr/>
            <a:r>
              <a:t>Continuous Asteroid processing Mission</a:t>
            </a:r>
          </a:p>
        </p:txBody>
      </p:sp>
      <p:graphicFrame>
        <p:nvGraphicFramePr>
          <p:cNvPr id="312" name="Table 312"/>
          <p:cNvGraphicFramePr/>
          <p:nvPr/>
        </p:nvGraphicFramePr>
        <p:xfrm>
          <a:off x="923669" y="2457295"/>
          <a:ext cx="11157459" cy="6241460"/>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5578729"/>
                <a:gridCol w="5578729"/>
              </a:tblGrid>
              <a:tr h="764247">
                <a:tc>
                  <a:txBody>
                    <a:bodyPr/>
                    <a:lstStyle/>
                    <a:p>
                      <a:pPr defTabSz="914400">
                        <a:defRPr b="0" cap="none" spc="0" sz="1800">
                          <a:solidFill>
                            <a:srgbClr val="000000"/>
                          </a:solidFill>
                        </a:defRPr>
                      </a:pPr>
                      <a:r>
                        <a:rPr sz="3000">
                          <a:solidFill>
                            <a:srgbClr val="5B5854"/>
                          </a:solidFill>
                        </a:rPr>
                        <a:t>PROS</a:t>
                      </a:r>
                    </a:p>
                  </a:txBody>
                  <a:tcPr marL="50800" marR="50800" marT="50800" marB="50800" anchor="ctr" anchorCtr="0" horzOverflow="overflow">
                    <a:lnL w="12700">
                      <a:miter lim="400000"/>
                    </a:lnL>
                  </a:tcPr>
                </a:tc>
                <a:tc>
                  <a:txBody>
                    <a:bodyPr/>
                    <a:lstStyle/>
                    <a:p>
                      <a:pPr defTabSz="914400">
                        <a:defRPr b="0" cap="none" spc="0" sz="1800">
                          <a:solidFill>
                            <a:srgbClr val="000000"/>
                          </a:solidFill>
                        </a:defRPr>
                      </a:pPr>
                      <a:r>
                        <a:rPr sz="3000">
                          <a:solidFill>
                            <a:srgbClr val="5B5854"/>
                          </a:solidFill>
                        </a:rPr>
                        <a:t>CONS</a:t>
                      </a:r>
                    </a:p>
                  </a:txBody>
                  <a:tcPr marL="50800" marR="50800" marT="50800" marB="50800" anchor="ctr" anchorCtr="0" horzOverflow="overflow">
                    <a:lnR w="12700">
                      <a:miter lim="400000"/>
                    </a:lnR>
                  </a:tcPr>
                </a:tc>
              </a:tr>
              <a:tr h="1838913">
                <a:tc>
                  <a:txBody>
                    <a:bodyPr/>
                    <a:lstStyle/>
                    <a:p>
                      <a:pPr algn="l">
                        <a:spcBef>
                          <a:spcPts val="3400"/>
                        </a:spcBef>
                        <a:defRPr cap="none" spc="0" sz="1800">
                          <a:solidFill>
                            <a:srgbClr val="000000"/>
                          </a:solidFill>
                        </a:defRPr>
                      </a:pPr>
                      <a:r>
                        <a:rPr spc="48" sz="2400">
                          <a:solidFill>
                            <a:srgbClr val="5B5854"/>
                          </a:solidFill>
                          <a:latin typeface="Avenir Medium"/>
                          <a:ea typeface="Avenir Medium"/>
                          <a:cs typeface="Avenir Medium"/>
                          <a:sym typeface="Avenir Medium"/>
                        </a:rPr>
                        <a:t>Potentially an economic project with significant returns, though marginal at today's platinum prices and technology costs.</a:t>
                      </a:r>
                    </a:p>
                  </a:txBody>
                  <a:tcPr marL="50800" marR="50800" marT="50800" marB="50800" anchor="ctr" anchorCtr="0" horzOverflow="overflow">
                    <a:lnL w="12700">
                      <a:miter lim="400000"/>
                    </a:lnL>
                  </a:tcPr>
                </a:tc>
                <a:tc>
                  <a:txBody>
                    <a:bodyPr/>
                    <a:lstStyle/>
                    <a:p>
                      <a:pPr algn="l">
                        <a:spcBef>
                          <a:spcPts val="3400"/>
                        </a:spcBef>
                        <a:defRPr cap="none" spc="0" sz="1800">
                          <a:solidFill>
                            <a:srgbClr val="000000"/>
                          </a:solidFill>
                        </a:defRPr>
                      </a:pPr>
                      <a:r>
                        <a:rPr spc="48" sz="2400">
                          <a:solidFill>
                            <a:srgbClr val="5B5854"/>
                          </a:solidFill>
                          <a:latin typeface="Avenir Medium"/>
                          <a:ea typeface="Avenir Medium"/>
                          <a:cs typeface="Avenir Medium"/>
                          <a:sym typeface="Avenir Medium"/>
                        </a:rPr>
                        <a:t>Technology not available today for mining from the surface of an asteroid; technology challenge.</a:t>
                      </a:r>
                    </a:p>
                  </a:txBody>
                  <a:tcPr marL="50800" marR="50800" marT="50800" marB="50800" anchor="ctr" anchorCtr="0" horzOverflow="overflow">
                    <a:lnR w="12700">
                      <a:miter lim="400000"/>
                    </a:lnR>
                  </a:tcPr>
                </a:tc>
              </a:tr>
              <a:tr h="1786575">
                <a:tc>
                  <a:txBody>
                    <a:bodyPr/>
                    <a:lstStyle/>
                    <a:p>
                      <a:pPr algn="l">
                        <a:spcBef>
                          <a:spcPts val="3400"/>
                        </a:spcBef>
                        <a:defRPr cap="none" spc="0" sz="1800">
                          <a:solidFill>
                            <a:srgbClr val="000000"/>
                          </a:solidFill>
                        </a:defRPr>
                      </a:pPr>
                      <a:r>
                        <a:rPr spc="48" sz="2400">
                          <a:solidFill>
                            <a:srgbClr val="5B5854"/>
                          </a:solidFill>
                          <a:latin typeface="Avenir Medium"/>
                          <a:ea typeface="Avenir Medium"/>
                          <a:cs typeface="Avenir Medium"/>
                          <a:sym typeface="Avenir Medium"/>
                        </a:rPr>
                        <a:t>Technology cost reduction by x 10 OR platinum price increase by x 10 sufficient to generate a highly NPV positive project.</a:t>
                      </a:r>
                    </a:p>
                  </a:txBody>
                  <a:tcPr marL="50800" marR="50800" marT="50800" marB="50800" anchor="ctr" anchorCtr="0" horzOverflow="overflow">
                    <a:lnL w="12700">
                      <a:miter lim="400000"/>
                    </a:lnL>
                  </a:tcPr>
                </a:tc>
                <a:tc>
                  <a:txBody>
                    <a:bodyPr/>
                    <a:lstStyle/>
                    <a:p>
                      <a:pPr algn="l">
                        <a:spcBef>
                          <a:spcPts val="3400"/>
                        </a:spcBef>
                        <a:defRPr cap="none" spc="0" sz="1800">
                          <a:solidFill>
                            <a:srgbClr val="000000"/>
                          </a:solidFill>
                        </a:defRPr>
                      </a:pPr>
                      <a:r>
                        <a:rPr spc="48" sz="2400">
                          <a:solidFill>
                            <a:srgbClr val="5B5854"/>
                          </a:solidFill>
                          <a:latin typeface="Avenir Medium"/>
                          <a:ea typeface="Avenir Medium"/>
                          <a:cs typeface="Avenir Medium"/>
                          <a:sym typeface="Avenir Medium"/>
                        </a:rPr>
                        <a:t>Large volumes of ore required (peaking at 1,000,000 tonnes per asteroid) to generate investable project.</a:t>
                      </a:r>
                    </a:p>
                  </a:txBody>
                  <a:tcPr marL="50800" marR="50800" marT="50800" marB="50800" anchor="ctr" anchorCtr="0" horzOverflow="overflow">
                    <a:lnR w="12700">
                      <a:miter lim="400000"/>
                    </a:lnR>
                  </a:tcPr>
                </a:tc>
              </a:tr>
              <a:tr h="1851724">
                <a:tc>
                  <a:txBody>
                    <a:bodyPr/>
                    <a:lstStyle/>
                    <a:p>
                      <a:pPr algn="l" defTabSz="914400">
                        <a:defRPr cap="none" spc="0" sz="1800">
                          <a:solidFill>
                            <a:srgbClr val="000000"/>
                          </a:solidFill>
                        </a:defRPr>
                      </a:pPr>
                      <a:r>
                        <a:rPr sz="2400">
                          <a:solidFill>
                            <a:srgbClr val="5B5854"/>
                          </a:solidFill>
                          <a:latin typeface="Avenir Medium"/>
                          <a:ea typeface="Avenir Medium"/>
                          <a:cs typeface="Avenir Medium"/>
                          <a:sym typeface="Avenir Medium"/>
                        </a:rPr>
                        <a:t>Mining from asteroid surface reduces the infrastructure cost to intercept and process asteroids before return to Earth. </a:t>
                      </a:r>
                    </a:p>
                  </a:txBody>
                  <a:tcPr marL="50800" marR="50800" marT="50800" marB="50800" anchor="ctr" anchorCtr="0" horzOverflow="overflow">
                    <a:lnL w="12700">
                      <a:miter lim="400000"/>
                    </a:lnL>
                    <a:lnB w="12700">
                      <a:miter lim="400000"/>
                    </a:lnB>
                  </a:tcPr>
                </a:tc>
                <a:tc>
                  <a:txBody>
                    <a:bodyPr/>
                    <a:lstStyle/>
                    <a:p>
                      <a:pPr algn="l">
                        <a:spcBef>
                          <a:spcPts val="3400"/>
                        </a:spcBef>
                        <a:defRPr cap="none" spc="0" sz="1800">
                          <a:solidFill>
                            <a:srgbClr val="000000"/>
                          </a:solidFill>
                        </a:defRPr>
                      </a:pPr>
                      <a:r>
                        <a:rPr spc="48" sz="2400">
                          <a:solidFill>
                            <a:srgbClr val="5B5854"/>
                          </a:solidFill>
                          <a:latin typeface="Avenir Medium"/>
                          <a:ea typeface="Avenir Medium"/>
                          <a:cs typeface="Avenir Medium"/>
                          <a:sym typeface="Avenir Medium"/>
                        </a:rPr>
                        <a:t>Project economics vulnerable to future changes in platinum prices due to long project timescale (10 to 12 years).</a:t>
                      </a:r>
                    </a:p>
                  </a:txBody>
                  <a:tcPr marL="50800" marR="50800" marT="50800" marB="50800" anchor="ctr" anchorCtr="0" horzOverflow="overflow">
                    <a:lnR w="12700">
                      <a:miter lim="400000"/>
                    </a:lnR>
                    <a:lnB w="12700">
                      <a:miter lim="400000"/>
                    </a:lnB>
                  </a:tcPr>
                </a:tc>
              </a:tr>
            </a:tbl>
          </a:graphicData>
        </a:graphic>
      </p:graphicFrame>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4" name="Shape 314"/>
          <p:cNvSpPr/>
          <p:nvPr>
            <p:ph type="title" idx="4294967295"/>
          </p:nvPr>
        </p:nvSpPr>
        <p:spPr>
          <a:xfrm>
            <a:off x="673100" y="3086100"/>
            <a:ext cx="11658600" cy="3568700"/>
          </a:xfrm>
          <a:prstGeom prst="rect">
            <a:avLst/>
          </a:prstGeom>
        </p:spPr>
        <p:txBody>
          <a:bodyPr anchor="ctr"/>
          <a:lstStyle>
            <a:lvl1pPr defTabSz="397763">
              <a:defRPr spc="100" sz="8100"/>
            </a:lvl1pPr>
          </a:lstStyle>
          <a:p>
            <a:pPr/>
            <a:r>
              <a:t>Survey Results</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16" name="Company-Logo_SurveyMonkey.jpg"/>
          <p:cNvPicPr>
            <a:picLocks noChangeAspect="1"/>
          </p:cNvPicPr>
          <p:nvPr/>
        </p:nvPicPr>
        <p:blipFill>
          <a:blip r:embed="rId2">
            <a:extLst/>
          </a:blip>
          <a:stretch>
            <a:fillRect/>
          </a:stretch>
        </p:blipFill>
        <p:spPr>
          <a:xfrm>
            <a:off x="1572567" y="819580"/>
            <a:ext cx="9859666" cy="3658572"/>
          </a:xfrm>
          <a:prstGeom prst="rect">
            <a:avLst/>
          </a:prstGeom>
          <a:ln w="12700">
            <a:miter lim="400000"/>
          </a:ln>
          <a:effectLst>
            <a:outerShdw sx="100000" sy="100000" kx="0" ky="0" algn="b" rotWithShape="0" blurRad="190500" dist="8455" dir="5400000">
              <a:srgbClr val="000000"/>
            </a:outerShdw>
          </a:effectLst>
        </p:spPr>
      </p:pic>
      <p:sp>
        <p:nvSpPr>
          <p:cNvPr id="317" name="Shape 317"/>
          <p:cNvSpPr/>
          <p:nvPr/>
        </p:nvSpPr>
        <p:spPr>
          <a:xfrm>
            <a:off x="963521" y="5209007"/>
            <a:ext cx="11077758" cy="3454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just">
              <a:defRPr>
                <a:latin typeface="Avenir Medium"/>
                <a:ea typeface="Avenir Medium"/>
                <a:cs typeface="Avenir Medium"/>
                <a:sym typeface="Avenir Medium"/>
              </a:defRPr>
            </a:pPr>
            <a:r>
              <a:t>10 question survey issued to some 80 different organisations, including academia (U.K. and US universities), start-up companies (Planetary Resources and Deep Space Industries) and a cross section of NASA and JPL employees.</a:t>
            </a:r>
          </a:p>
          <a:p>
            <a:pPr algn="just">
              <a:defRPr>
                <a:latin typeface="Avenir Medium"/>
                <a:ea typeface="Avenir Medium"/>
                <a:cs typeface="Avenir Medium"/>
                <a:sym typeface="Avenir Medium"/>
              </a:defRPr>
            </a:pPr>
          </a:p>
          <a:p>
            <a:pPr algn="just">
              <a:defRPr>
                <a:latin typeface="Avenir Medium"/>
                <a:ea typeface="Avenir Medium"/>
                <a:cs typeface="Avenir Medium"/>
                <a:sym typeface="Avenir Medium"/>
              </a:defRPr>
            </a:pPr>
            <a:r>
              <a:t>23 respondents out of the total of 80, equivalent to a 29% response rate.</a:t>
            </a:r>
          </a:p>
          <a:p>
            <a:pPr algn="just">
              <a:defRPr>
                <a:latin typeface="Avenir Medium"/>
                <a:ea typeface="Avenir Medium"/>
                <a:cs typeface="Avenir Medium"/>
                <a:sym typeface="Avenir Medium"/>
              </a:defRPr>
            </a:pPr>
          </a:p>
          <a:p>
            <a:pPr algn="just">
              <a:defRPr>
                <a:latin typeface="Avenir Medium"/>
                <a:ea typeface="Avenir Medium"/>
                <a:cs typeface="Avenir Medium"/>
                <a:sym typeface="Avenir Medium"/>
              </a:defRPr>
            </a:pPr>
            <a:r>
              <a:t>Followed-up with a number of respondents to explore specific aspects of the survey, such as the legal and licensing framework required for asteroid mining.</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9" name="Shape 319"/>
          <p:cNvSpPr/>
          <p:nvPr>
            <p:ph type="body" sz="quarter" idx="1"/>
          </p:nvPr>
        </p:nvSpPr>
        <p:spPr>
          <a:prstGeom prst="rect">
            <a:avLst/>
          </a:prstGeom>
        </p:spPr>
        <p:txBody>
          <a:bodyPr/>
          <a:lstStyle>
            <a:lvl1pPr defTabSz="448055">
              <a:defRPr spc="196" sz="2548"/>
            </a:lvl1pPr>
          </a:lstStyle>
          <a:p>
            <a:pPr/>
            <a:r>
              <a:t>Question 1</a:t>
            </a:r>
          </a:p>
        </p:txBody>
      </p:sp>
      <p:sp>
        <p:nvSpPr>
          <p:cNvPr id="320" name="Shape 320"/>
          <p:cNvSpPr/>
          <p:nvPr>
            <p:ph type="title"/>
          </p:nvPr>
        </p:nvSpPr>
        <p:spPr>
          <a:prstGeom prst="rect">
            <a:avLst/>
          </a:prstGeom>
        </p:spPr>
        <p:txBody>
          <a:bodyPr/>
          <a:lstStyle>
            <a:lvl1pPr defTabSz="452627">
              <a:defRPr spc="0" sz="3900"/>
            </a:lvl1pPr>
          </a:lstStyle>
          <a:p>
            <a:pPr/>
            <a:r>
              <a:t>ASTEROID mining research</a:t>
            </a:r>
          </a:p>
        </p:txBody>
      </p:sp>
      <p:pic>
        <p:nvPicPr>
          <p:cNvPr id="321" name="image14.png"/>
          <p:cNvPicPr>
            <a:picLocks noChangeAspect="1"/>
          </p:cNvPicPr>
          <p:nvPr/>
        </p:nvPicPr>
        <p:blipFill>
          <a:blip r:embed="rId2">
            <a:extLst/>
          </a:blip>
          <a:stretch>
            <a:fillRect/>
          </a:stretch>
        </p:blipFill>
        <p:spPr>
          <a:xfrm>
            <a:off x="499040" y="2978150"/>
            <a:ext cx="7760632" cy="5168900"/>
          </a:xfrm>
          <a:prstGeom prst="rect">
            <a:avLst/>
          </a:prstGeom>
          <a:ln w="12700">
            <a:miter lim="400000"/>
          </a:ln>
          <a:effectLst>
            <a:outerShdw sx="100000" sy="100000" kx="0" ky="0" algn="b" rotWithShape="0" blurRad="190500" dist="8455" dir="5400000">
              <a:srgbClr val="000000"/>
            </a:outerShdw>
          </a:effectLst>
        </p:spPr>
      </p:pic>
      <p:sp>
        <p:nvSpPr>
          <p:cNvPr id="322" name="Shape 322"/>
          <p:cNvSpPr/>
          <p:nvPr/>
        </p:nvSpPr>
        <p:spPr>
          <a:xfrm>
            <a:off x="8539495" y="2988825"/>
            <a:ext cx="3792205"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just">
              <a:defRPr>
                <a:latin typeface="Avenir Medium"/>
                <a:ea typeface="Avenir Medium"/>
                <a:cs typeface="Avenir Medium"/>
                <a:sym typeface="Avenir Medium"/>
              </a:defRPr>
            </a:pPr>
            <a:r>
              <a:t>From this, it can be seen that most respondents believe that asteroid mining has economic potential in the future.</a:t>
            </a:r>
          </a:p>
          <a:p>
            <a:pPr algn="just">
              <a:defRPr>
                <a:latin typeface="Avenir Medium"/>
                <a:ea typeface="Avenir Medium"/>
                <a:cs typeface="Avenir Medium"/>
                <a:sym typeface="Avenir Medium"/>
              </a:defRPr>
            </a:pPr>
          </a:p>
          <a:p>
            <a:pPr algn="just">
              <a:defRPr>
                <a:latin typeface="Avenir Medium"/>
                <a:ea typeface="Avenir Medium"/>
                <a:cs typeface="Avenir Medium"/>
                <a:sym typeface="Avenir Medium"/>
              </a:defRPr>
            </a:pPr>
            <a:r>
              <a:t>This agrees with my findings based on the economic feasibility of my three asteroid mining concepts, (specifically the third).</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4" name="Shape 324"/>
          <p:cNvSpPr/>
          <p:nvPr>
            <p:ph type="body" sz="quarter" idx="1"/>
          </p:nvPr>
        </p:nvSpPr>
        <p:spPr>
          <a:prstGeom prst="rect">
            <a:avLst/>
          </a:prstGeom>
        </p:spPr>
        <p:txBody>
          <a:bodyPr/>
          <a:lstStyle>
            <a:lvl1pPr defTabSz="448055">
              <a:defRPr spc="196" sz="2548"/>
            </a:lvl1pPr>
          </a:lstStyle>
          <a:p>
            <a:pPr/>
            <a:r>
              <a:t>Question 2</a:t>
            </a:r>
          </a:p>
        </p:txBody>
      </p:sp>
      <p:sp>
        <p:nvSpPr>
          <p:cNvPr id="325" name="Shape 325"/>
          <p:cNvSpPr/>
          <p:nvPr>
            <p:ph type="title"/>
          </p:nvPr>
        </p:nvSpPr>
        <p:spPr>
          <a:prstGeom prst="rect">
            <a:avLst/>
          </a:prstGeom>
        </p:spPr>
        <p:txBody>
          <a:bodyPr/>
          <a:lstStyle>
            <a:lvl1pPr defTabSz="452627">
              <a:defRPr spc="0" sz="3900"/>
            </a:lvl1pPr>
          </a:lstStyle>
          <a:p>
            <a:pPr/>
            <a:r>
              <a:t>ASTEROID mining research</a:t>
            </a:r>
          </a:p>
        </p:txBody>
      </p:sp>
      <p:pic>
        <p:nvPicPr>
          <p:cNvPr id="326" name="image15.png"/>
          <p:cNvPicPr>
            <a:picLocks noChangeAspect="1"/>
          </p:cNvPicPr>
          <p:nvPr/>
        </p:nvPicPr>
        <p:blipFill>
          <a:blip r:embed="rId2">
            <a:extLst/>
          </a:blip>
          <a:stretch>
            <a:fillRect/>
          </a:stretch>
        </p:blipFill>
        <p:spPr>
          <a:xfrm>
            <a:off x="939060" y="2301564"/>
            <a:ext cx="5735330" cy="6648734"/>
          </a:xfrm>
          <a:prstGeom prst="rect">
            <a:avLst/>
          </a:prstGeom>
          <a:ln w="12700">
            <a:miter lim="400000"/>
          </a:ln>
          <a:effectLst>
            <a:outerShdw sx="100000" sy="100000" kx="0" ky="0" algn="b" rotWithShape="0" blurRad="190500" dist="8455" dir="5400000">
              <a:srgbClr val="000000"/>
            </a:outerShdw>
          </a:effectLst>
        </p:spPr>
      </p:pic>
      <p:sp>
        <p:nvSpPr>
          <p:cNvPr id="327" name="Shape 327"/>
          <p:cNvSpPr/>
          <p:nvPr/>
        </p:nvSpPr>
        <p:spPr>
          <a:xfrm>
            <a:off x="7078995" y="2301564"/>
            <a:ext cx="5252705" cy="680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just">
              <a:defRPr>
                <a:latin typeface="Avenir Medium"/>
                <a:ea typeface="Avenir Medium"/>
                <a:cs typeface="Avenir Medium"/>
                <a:sym typeface="Avenir Medium"/>
              </a:defRPr>
            </a:pPr>
            <a:r>
              <a:t>This is an unexpected outcome, since the majority of respondents said that the initial focus of asteroid mining should actually be water, instead of commodities such as gold and platinum.</a:t>
            </a:r>
          </a:p>
          <a:p>
            <a:pPr algn="just">
              <a:defRPr>
                <a:latin typeface="Avenir Medium"/>
                <a:ea typeface="Avenir Medium"/>
                <a:cs typeface="Avenir Medium"/>
                <a:sym typeface="Avenir Medium"/>
              </a:defRPr>
            </a:pPr>
          </a:p>
          <a:p>
            <a:pPr algn="just">
              <a:defRPr>
                <a:latin typeface="Avenir Medium"/>
                <a:ea typeface="Avenir Medium"/>
                <a:cs typeface="Avenir Medium"/>
                <a:sym typeface="Avenir Medium"/>
              </a:defRPr>
            </a:pPr>
            <a:r>
              <a:t>This is because water has a potential use for deep space exploration.</a:t>
            </a:r>
          </a:p>
          <a:p>
            <a:pPr algn="just">
              <a:defRPr>
                <a:latin typeface="Avenir Medium"/>
                <a:ea typeface="Avenir Medium"/>
                <a:cs typeface="Avenir Medium"/>
                <a:sym typeface="Avenir Medium"/>
              </a:defRPr>
            </a:pPr>
          </a:p>
          <a:p>
            <a:pPr algn="just">
              <a:defRPr>
                <a:latin typeface="Avenir Medium"/>
                <a:ea typeface="Avenir Medium"/>
                <a:cs typeface="Avenir Medium"/>
                <a:sym typeface="Avenir Medium"/>
              </a:defRPr>
            </a:pPr>
            <a:r>
              <a:t>Other responses included "other volatiles and carbon compounds", "silicon used for solar cells" and "bulk radiation shielding."</a:t>
            </a:r>
          </a:p>
          <a:p>
            <a:pPr algn="just">
              <a:defRPr>
                <a:latin typeface="Avenir Medium"/>
                <a:ea typeface="Avenir Medium"/>
                <a:cs typeface="Avenir Medium"/>
                <a:sym typeface="Avenir Medium"/>
              </a:defRPr>
            </a:pP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9" name="Shape 329"/>
          <p:cNvSpPr/>
          <p:nvPr>
            <p:ph type="body" sz="quarter" idx="1"/>
          </p:nvPr>
        </p:nvSpPr>
        <p:spPr>
          <a:prstGeom prst="rect">
            <a:avLst/>
          </a:prstGeom>
        </p:spPr>
        <p:txBody>
          <a:bodyPr/>
          <a:lstStyle>
            <a:lvl1pPr defTabSz="448055">
              <a:defRPr spc="196" sz="2548"/>
            </a:lvl1pPr>
          </a:lstStyle>
          <a:p>
            <a:pPr/>
            <a:r>
              <a:t>Question 3</a:t>
            </a:r>
          </a:p>
        </p:txBody>
      </p:sp>
      <p:sp>
        <p:nvSpPr>
          <p:cNvPr id="330" name="Shape 330"/>
          <p:cNvSpPr/>
          <p:nvPr>
            <p:ph type="title"/>
          </p:nvPr>
        </p:nvSpPr>
        <p:spPr>
          <a:prstGeom prst="rect">
            <a:avLst/>
          </a:prstGeom>
        </p:spPr>
        <p:txBody>
          <a:bodyPr/>
          <a:lstStyle>
            <a:lvl1pPr defTabSz="452627">
              <a:defRPr spc="0" sz="3900"/>
            </a:lvl1pPr>
          </a:lstStyle>
          <a:p>
            <a:pPr/>
            <a:r>
              <a:t>ASTEROID mining research</a:t>
            </a:r>
          </a:p>
        </p:txBody>
      </p:sp>
      <p:pic>
        <p:nvPicPr>
          <p:cNvPr id="331" name="image16.png"/>
          <p:cNvPicPr>
            <a:picLocks noChangeAspect="1"/>
          </p:cNvPicPr>
          <p:nvPr/>
        </p:nvPicPr>
        <p:blipFill>
          <a:blip r:embed="rId2">
            <a:extLst/>
          </a:blip>
          <a:stretch>
            <a:fillRect/>
          </a:stretch>
        </p:blipFill>
        <p:spPr>
          <a:xfrm>
            <a:off x="1293808" y="2607825"/>
            <a:ext cx="6794501" cy="5765801"/>
          </a:xfrm>
          <a:prstGeom prst="rect">
            <a:avLst/>
          </a:prstGeom>
          <a:ln w="12700">
            <a:miter lim="400000"/>
          </a:ln>
          <a:effectLst>
            <a:outerShdw sx="100000" sy="100000" kx="0" ky="0" algn="b" rotWithShape="0" blurRad="190500" dist="8455" dir="5400000">
              <a:srgbClr val="000000"/>
            </a:outerShdw>
          </a:effectLst>
        </p:spPr>
      </p:pic>
      <p:sp>
        <p:nvSpPr>
          <p:cNvPr id="332" name="Shape 332"/>
          <p:cNvSpPr/>
          <p:nvPr/>
        </p:nvSpPr>
        <p:spPr>
          <a:xfrm>
            <a:off x="8539495" y="2506225"/>
            <a:ext cx="3792205" cy="5969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just">
              <a:defRPr>
                <a:latin typeface="Avenir Medium"/>
                <a:ea typeface="Avenir Medium"/>
                <a:cs typeface="Avenir Medium"/>
                <a:sym typeface="Avenir Medium"/>
              </a:defRPr>
            </a:pPr>
            <a:r>
              <a:t>Economic analysis shows that significant cost reduction (x 10) in space missions is required before asteroid mining can become commercial.</a:t>
            </a:r>
          </a:p>
          <a:p>
            <a:pPr algn="just">
              <a:defRPr>
                <a:latin typeface="Avenir Medium"/>
                <a:ea typeface="Avenir Medium"/>
                <a:cs typeface="Avenir Medium"/>
                <a:sym typeface="Avenir Medium"/>
              </a:defRPr>
            </a:pPr>
          </a:p>
          <a:p>
            <a:pPr algn="just">
              <a:defRPr>
                <a:latin typeface="Avenir Medium"/>
                <a:ea typeface="Avenir Medium"/>
                <a:cs typeface="Avenir Medium"/>
                <a:sym typeface="Avenir Medium"/>
              </a:defRPr>
            </a:pPr>
            <a:r>
              <a:t>This is consistent with the views expressed in the survey where most respondents suggested that asteroid mining might become commercial in 20 to 50 years time. </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4" name="Shape 334"/>
          <p:cNvSpPr/>
          <p:nvPr>
            <p:ph type="body" sz="quarter" idx="1"/>
          </p:nvPr>
        </p:nvSpPr>
        <p:spPr>
          <a:prstGeom prst="rect">
            <a:avLst/>
          </a:prstGeom>
        </p:spPr>
        <p:txBody>
          <a:bodyPr/>
          <a:lstStyle>
            <a:lvl1pPr defTabSz="448055">
              <a:defRPr spc="196" sz="2548"/>
            </a:lvl1pPr>
          </a:lstStyle>
          <a:p>
            <a:pPr/>
            <a:r>
              <a:t>Question 4</a:t>
            </a:r>
          </a:p>
        </p:txBody>
      </p:sp>
      <p:sp>
        <p:nvSpPr>
          <p:cNvPr id="335" name="Shape 335"/>
          <p:cNvSpPr/>
          <p:nvPr>
            <p:ph type="title"/>
          </p:nvPr>
        </p:nvSpPr>
        <p:spPr>
          <a:prstGeom prst="rect">
            <a:avLst/>
          </a:prstGeom>
        </p:spPr>
        <p:txBody>
          <a:bodyPr/>
          <a:lstStyle>
            <a:lvl1pPr defTabSz="452627">
              <a:defRPr spc="0" sz="3900"/>
            </a:lvl1pPr>
          </a:lstStyle>
          <a:p>
            <a:pPr/>
            <a:r>
              <a:t>ASTEROID mining research</a:t>
            </a:r>
          </a:p>
        </p:txBody>
      </p:sp>
      <p:pic>
        <p:nvPicPr>
          <p:cNvPr id="336" name="image17.png"/>
          <p:cNvPicPr>
            <a:picLocks noChangeAspect="1"/>
          </p:cNvPicPr>
          <p:nvPr/>
        </p:nvPicPr>
        <p:blipFill>
          <a:blip r:embed="rId2">
            <a:extLst/>
          </a:blip>
          <a:stretch>
            <a:fillRect/>
          </a:stretch>
        </p:blipFill>
        <p:spPr>
          <a:xfrm>
            <a:off x="429481" y="2667915"/>
            <a:ext cx="7987023" cy="5146111"/>
          </a:xfrm>
          <a:prstGeom prst="rect">
            <a:avLst/>
          </a:prstGeom>
          <a:ln w="12700">
            <a:miter lim="400000"/>
          </a:ln>
          <a:effectLst>
            <a:outerShdw sx="100000" sy="100000" kx="0" ky="0" algn="b" rotWithShape="0" blurRad="190500" dist="8455" dir="5400000">
              <a:srgbClr val="000000"/>
            </a:outerShdw>
          </a:effectLst>
        </p:spPr>
      </p:pic>
      <p:sp>
        <p:nvSpPr>
          <p:cNvPr id="337" name="Shape 337"/>
          <p:cNvSpPr/>
          <p:nvPr/>
        </p:nvSpPr>
        <p:spPr>
          <a:xfrm>
            <a:off x="8860628" y="2001021"/>
            <a:ext cx="3648249" cy="7226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just">
              <a:defRPr>
                <a:latin typeface="Avenir Medium"/>
                <a:ea typeface="Avenir Medium"/>
                <a:cs typeface="Avenir Medium"/>
                <a:sym typeface="Avenir Medium"/>
              </a:defRPr>
            </a:pPr>
            <a:r>
              <a:t>A mixed response from the survey. Though most survey respondents thought that asteroid mining might become a future reality (Question 1), not all respondents are investing time and effort in the opportunity. </a:t>
            </a:r>
          </a:p>
          <a:p>
            <a:pPr algn="just">
              <a:defRPr>
                <a:latin typeface="Avenir Medium"/>
                <a:ea typeface="Avenir Medium"/>
                <a:cs typeface="Avenir Medium"/>
                <a:sym typeface="Avenir Medium"/>
              </a:defRPr>
            </a:pPr>
          </a:p>
          <a:p>
            <a:pPr algn="just">
              <a:defRPr>
                <a:latin typeface="Avenir Medium"/>
                <a:ea typeface="Avenir Medium"/>
                <a:cs typeface="Avenir Medium"/>
                <a:sym typeface="Avenir Medium"/>
              </a:defRPr>
            </a:pPr>
            <a:r>
              <a:t>This may be because of the risks and uncertainties in asteroid mining and the difficulty in convincing sceptical investors.</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9" name="Shape 339"/>
          <p:cNvSpPr/>
          <p:nvPr>
            <p:ph type="body" sz="quarter" idx="1"/>
          </p:nvPr>
        </p:nvSpPr>
        <p:spPr>
          <a:prstGeom prst="rect">
            <a:avLst/>
          </a:prstGeom>
        </p:spPr>
        <p:txBody>
          <a:bodyPr/>
          <a:lstStyle>
            <a:lvl1pPr defTabSz="448055">
              <a:defRPr spc="196" sz="2548"/>
            </a:lvl1pPr>
          </a:lstStyle>
          <a:p>
            <a:pPr/>
            <a:r>
              <a:t>Question 5</a:t>
            </a:r>
          </a:p>
        </p:txBody>
      </p:sp>
      <p:sp>
        <p:nvSpPr>
          <p:cNvPr id="340" name="Shape 340"/>
          <p:cNvSpPr/>
          <p:nvPr>
            <p:ph type="title"/>
          </p:nvPr>
        </p:nvSpPr>
        <p:spPr>
          <a:prstGeom prst="rect">
            <a:avLst/>
          </a:prstGeom>
        </p:spPr>
        <p:txBody>
          <a:bodyPr/>
          <a:lstStyle>
            <a:lvl1pPr defTabSz="452627">
              <a:defRPr spc="0" sz="3900"/>
            </a:lvl1pPr>
          </a:lstStyle>
          <a:p>
            <a:pPr/>
            <a:r>
              <a:t>ASTEROID mining research</a:t>
            </a:r>
          </a:p>
        </p:txBody>
      </p:sp>
      <p:pic>
        <p:nvPicPr>
          <p:cNvPr id="341" name="image19.png"/>
          <p:cNvPicPr>
            <a:picLocks noChangeAspect="1"/>
          </p:cNvPicPr>
          <p:nvPr/>
        </p:nvPicPr>
        <p:blipFill>
          <a:blip r:embed="rId2">
            <a:extLst/>
          </a:blip>
          <a:stretch>
            <a:fillRect/>
          </a:stretch>
        </p:blipFill>
        <p:spPr>
          <a:xfrm>
            <a:off x="975996" y="2456913"/>
            <a:ext cx="6845301" cy="6210301"/>
          </a:xfrm>
          <a:prstGeom prst="rect">
            <a:avLst/>
          </a:prstGeom>
          <a:ln w="12700">
            <a:miter lim="400000"/>
          </a:ln>
          <a:effectLst>
            <a:outerShdw sx="100000" sy="100000" kx="0" ky="0" algn="b" rotWithShape="0" blurRad="190500" dist="8455" dir="5400000">
              <a:srgbClr val="000000"/>
            </a:outerShdw>
          </a:effectLst>
        </p:spPr>
      </p:pic>
      <p:sp>
        <p:nvSpPr>
          <p:cNvPr id="342" name="Shape 342"/>
          <p:cNvSpPr/>
          <p:nvPr/>
        </p:nvSpPr>
        <p:spPr>
          <a:xfrm>
            <a:off x="8310895" y="2163325"/>
            <a:ext cx="4140201" cy="680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just">
              <a:defRPr>
                <a:latin typeface="Avenir Medium"/>
                <a:ea typeface="Avenir Medium"/>
                <a:cs typeface="Avenir Medium"/>
                <a:sym typeface="Avenir Medium"/>
              </a:defRPr>
            </a:pPr>
            <a:r>
              <a:t>From the 9 people that said they were conducting research into asteroid mining, it can be seen that there is no one aspect of asteroid mining research that is more popular than another.</a:t>
            </a:r>
          </a:p>
          <a:p>
            <a:pPr algn="just">
              <a:defRPr>
                <a:latin typeface="Avenir Medium"/>
                <a:ea typeface="Avenir Medium"/>
                <a:cs typeface="Avenir Medium"/>
                <a:sym typeface="Avenir Medium"/>
              </a:defRPr>
            </a:pPr>
          </a:p>
          <a:p>
            <a:pPr algn="just">
              <a:defRPr>
                <a:latin typeface="Avenir Medium"/>
                <a:ea typeface="Avenir Medium"/>
                <a:cs typeface="Avenir Medium"/>
                <a:sym typeface="Avenir Medium"/>
              </a:defRPr>
            </a:pPr>
            <a:r>
              <a:t>Other responses included "developing a map of the inner solar system", "observations and models of the resource potential of asteroids" and "breaching of the outer space treaty law."</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4" name="Shape 344"/>
          <p:cNvSpPr/>
          <p:nvPr>
            <p:ph type="body" sz="quarter" idx="1"/>
          </p:nvPr>
        </p:nvSpPr>
        <p:spPr>
          <a:prstGeom prst="rect">
            <a:avLst/>
          </a:prstGeom>
        </p:spPr>
        <p:txBody>
          <a:bodyPr/>
          <a:lstStyle>
            <a:lvl1pPr defTabSz="448055">
              <a:defRPr spc="196" sz="2548"/>
            </a:lvl1pPr>
          </a:lstStyle>
          <a:p>
            <a:pPr/>
            <a:r>
              <a:t>Question 6</a:t>
            </a:r>
          </a:p>
        </p:txBody>
      </p:sp>
      <p:sp>
        <p:nvSpPr>
          <p:cNvPr id="345" name="Shape 345"/>
          <p:cNvSpPr/>
          <p:nvPr>
            <p:ph type="title"/>
          </p:nvPr>
        </p:nvSpPr>
        <p:spPr>
          <a:prstGeom prst="rect">
            <a:avLst/>
          </a:prstGeom>
        </p:spPr>
        <p:txBody>
          <a:bodyPr/>
          <a:lstStyle>
            <a:lvl1pPr defTabSz="452627">
              <a:defRPr spc="0" sz="3900"/>
            </a:lvl1pPr>
          </a:lstStyle>
          <a:p>
            <a:pPr/>
            <a:r>
              <a:t>ASTEROID mining research</a:t>
            </a:r>
          </a:p>
        </p:txBody>
      </p:sp>
      <p:pic>
        <p:nvPicPr>
          <p:cNvPr id="346" name="image20.png"/>
          <p:cNvPicPr>
            <a:picLocks noChangeAspect="1"/>
          </p:cNvPicPr>
          <p:nvPr/>
        </p:nvPicPr>
        <p:blipFill>
          <a:blip r:embed="rId2">
            <a:extLst/>
          </a:blip>
          <a:stretch>
            <a:fillRect/>
          </a:stretch>
        </p:blipFill>
        <p:spPr>
          <a:xfrm>
            <a:off x="896163" y="2946400"/>
            <a:ext cx="6286501" cy="4699000"/>
          </a:xfrm>
          <a:prstGeom prst="rect">
            <a:avLst/>
          </a:prstGeom>
          <a:ln w="12700">
            <a:miter lim="400000"/>
          </a:ln>
          <a:effectLst>
            <a:outerShdw sx="100000" sy="100000" kx="0" ky="0" algn="b" rotWithShape="0" blurRad="190500" dist="8455" dir="5400000">
              <a:srgbClr val="000000"/>
            </a:outerShdw>
          </a:effectLst>
        </p:spPr>
      </p:pic>
      <p:sp>
        <p:nvSpPr>
          <p:cNvPr id="347" name="Shape 347"/>
          <p:cNvSpPr/>
          <p:nvPr/>
        </p:nvSpPr>
        <p:spPr>
          <a:xfrm>
            <a:off x="7815595" y="3192025"/>
            <a:ext cx="4330701" cy="3873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just">
              <a:defRPr>
                <a:latin typeface="Avenir Medium"/>
                <a:ea typeface="Avenir Medium"/>
                <a:cs typeface="Avenir Medium"/>
                <a:sym typeface="Avenir Medium"/>
              </a:defRPr>
            </a:lvl1pPr>
          </a:lstStyle>
          <a:p>
            <a:pPr/>
            <a:r>
              <a:t>This graph clearly tells us that there is a strong favour for having a licensing regime to mine asteroids. Furthermore, this indicates that it is strongly believed that there are some legal implications that surround the topic of asteroid mining.</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1" name="A8BB3DEB-81D5-4E69-8E31-351A70C7B9C7-L0-001.jpeg"/>
          <p:cNvPicPr>
            <a:picLocks noChangeAspect="1"/>
          </p:cNvPicPr>
          <p:nvPr/>
        </p:nvPicPr>
        <p:blipFill>
          <a:blip r:embed="rId2">
            <a:extLst/>
          </a:blip>
          <a:stretch>
            <a:fillRect/>
          </a:stretch>
        </p:blipFill>
        <p:spPr>
          <a:xfrm>
            <a:off x="521336" y="687691"/>
            <a:ext cx="11962128" cy="8378218"/>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9" name="Shape 349"/>
          <p:cNvSpPr/>
          <p:nvPr>
            <p:ph type="body" sz="quarter" idx="1"/>
          </p:nvPr>
        </p:nvSpPr>
        <p:spPr>
          <a:prstGeom prst="rect">
            <a:avLst/>
          </a:prstGeom>
        </p:spPr>
        <p:txBody>
          <a:bodyPr/>
          <a:lstStyle>
            <a:lvl1pPr defTabSz="448055">
              <a:defRPr spc="196" sz="2548"/>
            </a:lvl1pPr>
          </a:lstStyle>
          <a:p>
            <a:pPr/>
            <a:r>
              <a:t>Question 7</a:t>
            </a:r>
          </a:p>
        </p:txBody>
      </p:sp>
      <p:sp>
        <p:nvSpPr>
          <p:cNvPr id="350" name="Shape 350"/>
          <p:cNvSpPr/>
          <p:nvPr>
            <p:ph type="title"/>
          </p:nvPr>
        </p:nvSpPr>
        <p:spPr>
          <a:prstGeom prst="rect">
            <a:avLst/>
          </a:prstGeom>
        </p:spPr>
        <p:txBody>
          <a:bodyPr/>
          <a:lstStyle>
            <a:lvl1pPr defTabSz="452627">
              <a:defRPr spc="0" sz="3900"/>
            </a:lvl1pPr>
          </a:lstStyle>
          <a:p>
            <a:pPr/>
            <a:r>
              <a:t>ASTEROID mining research</a:t>
            </a:r>
          </a:p>
        </p:txBody>
      </p:sp>
      <p:pic>
        <p:nvPicPr>
          <p:cNvPr id="351" name="image21.png"/>
          <p:cNvPicPr>
            <a:picLocks noChangeAspect="1"/>
          </p:cNvPicPr>
          <p:nvPr/>
        </p:nvPicPr>
        <p:blipFill>
          <a:blip r:embed="rId2">
            <a:extLst/>
          </a:blip>
          <a:stretch>
            <a:fillRect/>
          </a:stretch>
        </p:blipFill>
        <p:spPr>
          <a:xfrm>
            <a:off x="1039116" y="3028950"/>
            <a:ext cx="6261101" cy="4813300"/>
          </a:xfrm>
          <a:prstGeom prst="rect">
            <a:avLst/>
          </a:prstGeom>
          <a:ln w="12700">
            <a:miter lim="400000"/>
          </a:ln>
          <a:effectLst>
            <a:outerShdw sx="100000" sy="100000" kx="0" ky="0" algn="b" rotWithShape="0" blurRad="190500" dist="8455" dir="5400000">
              <a:srgbClr val="000000"/>
            </a:outerShdw>
          </a:effectLst>
        </p:spPr>
      </p:pic>
      <p:sp>
        <p:nvSpPr>
          <p:cNvPr id="352" name="Shape 352"/>
          <p:cNvSpPr/>
          <p:nvPr/>
        </p:nvSpPr>
        <p:spPr>
          <a:xfrm>
            <a:off x="7696476" y="2101850"/>
            <a:ext cx="4635224" cy="7226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just">
              <a:defRPr>
                <a:latin typeface="Avenir Medium"/>
                <a:ea typeface="Avenir Medium"/>
                <a:cs typeface="Avenir Medium"/>
                <a:sym typeface="Avenir Medium"/>
              </a:defRPr>
            </a:pPr>
            <a:r>
              <a:t>Most respondents believe that mining asteroids (potentially for rare earth elements) should not reduce commodity prices. </a:t>
            </a:r>
          </a:p>
          <a:p>
            <a:pPr algn="just">
              <a:defRPr>
                <a:latin typeface="Avenir Medium"/>
                <a:ea typeface="Avenir Medium"/>
                <a:cs typeface="Avenir Medium"/>
                <a:sym typeface="Avenir Medium"/>
              </a:defRPr>
            </a:pPr>
          </a:p>
          <a:p>
            <a:pPr algn="just">
              <a:defRPr>
                <a:latin typeface="Avenir Medium"/>
                <a:ea typeface="Avenir Medium"/>
                <a:cs typeface="Avenir Medium"/>
                <a:sym typeface="Avenir Medium"/>
              </a:defRPr>
            </a:pPr>
            <a:r>
              <a:t>A significant number do however believe this could be an issue and a consequence of flooding markets with abundant mineral resources from asteroids. </a:t>
            </a:r>
          </a:p>
          <a:p>
            <a:pPr algn="just">
              <a:defRPr>
                <a:latin typeface="Avenir Medium"/>
                <a:ea typeface="Avenir Medium"/>
                <a:cs typeface="Avenir Medium"/>
                <a:sym typeface="Avenir Medium"/>
              </a:defRPr>
            </a:pPr>
          </a:p>
          <a:p>
            <a:pPr algn="just">
              <a:defRPr>
                <a:latin typeface="Avenir Medium"/>
                <a:ea typeface="Avenir Medium"/>
                <a:cs typeface="Avenir Medium"/>
                <a:sym typeface="Avenir Medium"/>
              </a:defRPr>
            </a:pPr>
            <a:r>
              <a:t>This could create uncertainty for potential investors in asteroid mining. Controlling the supply of mineral might prevent this; (e.g.: De Beers and diamonds).</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4" name="Shape 354"/>
          <p:cNvSpPr/>
          <p:nvPr>
            <p:ph type="title" idx="4294967295"/>
          </p:nvPr>
        </p:nvSpPr>
        <p:spPr>
          <a:xfrm>
            <a:off x="673100" y="3086100"/>
            <a:ext cx="11658600" cy="3568700"/>
          </a:xfrm>
          <a:prstGeom prst="rect">
            <a:avLst/>
          </a:prstGeom>
        </p:spPr>
        <p:txBody>
          <a:bodyPr anchor="ctr"/>
          <a:lstStyle>
            <a:lvl1pPr defTabSz="397763">
              <a:defRPr spc="100" sz="8100"/>
            </a:lvl1pPr>
          </a:lstStyle>
          <a:p>
            <a:pPr/>
            <a:r>
              <a:t>Conclusions</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6" name="Shape 356"/>
          <p:cNvSpPr/>
          <p:nvPr>
            <p:ph type="title"/>
          </p:nvPr>
        </p:nvSpPr>
        <p:spPr>
          <a:prstGeom prst="rect">
            <a:avLst/>
          </a:prstGeom>
        </p:spPr>
        <p:txBody>
          <a:bodyPr/>
          <a:lstStyle>
            <a:lvl1pPr defTabSz="452627">
              <a:defRPr spc="78" sz="3959"/>
            </a:lvl1pPr>
          </a:lstStyle>
          <a:p>
            <a:pPr/>
            <a:r>
              <a:t>conclusions</a:t>
            </a:r>
          </a:p>
        </p:txBody>
      </p:sp>
      <p:sp>
        <p:nvSpPr>
          <p:cNvPr id="357" name="Shape 357"/>
          <p:cNvSpPr/>
          <p:nvPr>
            <p:ph type="body" idx="1"/>
          </p:nvPr>
        </p:nvSpPr>
        <p:spPr>
          <a:xfrm>
            <a:off x="673100" y="1557082"/>
            <a:ext cx="11658600" cy="7370707"/>
          </a:xfrm>
          <a:prstGeom prst="rect">
            <a:avLst/>
          </a:prstGeom>
        </p:spPr>
        <p:txBody>
          <a:bodyPr/>
          <a:lstStyle/>
          <a:p>
            <a:pPr marL="289559" indent="-289559" defTabSz="347472">
              <a:spcBef>
                <a:spcPts val="2500"/>
              </a:spcBef>
              <a:defRPr spc="42" sz="2128"/>
            </a:pPr>
            <a:r>
              <a:t>Asteroid Mining (for rare earth metals, e.g, platinum) is not economic using today's commodity prices and mission costs. However, a basic mission to retrieve a small asteroid (&lt;7m) is potentially technologically feasible in the near term, (next 10 years).</a:t>
            </a:r>
          </a:p>
          <a:p>
            <a:pPr marL="289559" indent="-289559" defTabSz="347472">
              <a:spcBef>
                <a:spcPts val="2500"/>
              </a:spcBef>
              <a:defRPr spc="42" sz="2128"/>
            </a:pPr>
            <a:r>
              <a:t>Economic asteroid mining concept could become feasible in the future, (20 to 50 years). This would require large volumes of ore returned to earth (1 million tonnes per annum) at today's prices and a reduction in mission and infrastructure costs (x 10).</a:t>
            </a:r>
          </a:p>
          <a:p>
            <a:pPr marL="289559" indent="-289559" defTabSz="347472">
              <a:spcBef>
                <a:spcPts val="2500"/>
              </a:spcBef>
              <a:defRPr spc="42" sz="2128"/>
            </a:pPr>
            <a:r>
              <a:t>There are a number of start-up companies (Planetary Resources and Deep Space Industries) who believe in the potential of asteroid mining. Such companies have access to wealthy investors and funds.</a:t>
            </a:r>
          </a:p>
          <a:p>
            <a:pPr marL="289559" indent="-289559" defTabSz="347472">
              <a:spcBef>
                <a:spcPts val="2500"/>
              </a:spcBef>
              <a:defRPr spc="42" sz="2128"/>
            </a:pPr>
            <a:r>
              <a:t>Asteroid mining carries significant economic risks and uncertainties. This includes the potential for commodity prices to change within a mission period as well as flooding markets. The legal framework required for asteroid mining is also uncertain.</a:t>
            </a:r>
          </a:p>
          <a:p>
            <a:pPr marL="289559" indent="-289559" defTabSz="347472">
              <a:spcBef>
                <a:spcPts val="2500"/>
              </a:spcBef>
              <a:defRPr spc="42" sz="2128"/>
            </a:pPr>
            <a:r>
              <a:t>Asteroid resources could be used to develop staging posts for deep space exploration. This would create an "in-space" market where commodities can be traded at lower costs and make more adventurous space missions possible. Asteroid resources such as water become important for such missions.</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59" name="32126E93-A21C-41C8-AD9A-E3B32A413F1B-L0-001.jpeg"/>
          <p:cNvPicPr>
            <a:picLocks noChangeAspect="1"/>
          </p:cNvPicPr>
          <p:nvPr/>
        </p:nvPicPr>
        <p:blipFill>
          <a:blip r:embed="rId2">
            <a:extLst/>
          </a:blip>
          <a:stretch>
            <a:fillRect/>
          </a:stretch>
        </p:blipFill>
        <p:spPr>
          <a:xfrm>
            <a:off x="828387" y="2542713"/>
            <a:ext cx="11348026" cy="6319327"/>
          </a:xfrm>
          <a:prstGeom prst="rect">
            <a:avLst/>
          </a:prstGeom>
          <a:ln w="12700">
            <a:miter lim="400000"/>
          </a:ln>
        </p:spPr>
      </p:pic>
      <p:sp>
        <p:nvSpPr>
          <p:cNvPr id="360" name="Shape 360"/>
          <p:cNvSpPr/>
          <p:nvPr/>
        </p:nvSpPr>
        <p:spPr>
          <a:xfrm>
            <a:off x="1630370" y="941015"/>
            <a:ext cx="9744060" cy="7595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cap="all" spc="79" sz="4000"/>
            </a:lvl1pPr>
          </a:lstStyle>
          <a:p>
            <a:pPr/>
            <a:r>
              <a:t>THE FUTURE COULD LOOK LIKE THIS…</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62" name="Picture1.gif"/>
          <p:cNvPicPr>
            <a:picLocks noChangeAspect="1"/>
          </p:cNvPicPr>
          <p:nvPr/>
        </p:nvPicPr>
        <p:blipFill>
          <a:blip r:embed="rId2">
            <a:extLst/>
          </a:blip>
          <a:stretch>
            <a:fillRect/>
          </a:stretch>
        </p:blipFill>
        <p:spPr>
          <a:xfrm>
            <a:off x="1358900" y="1993900"/>
            <a:ext cx="586868" cy="584200"/>
          </a:xfrm>
          <a:prstGeom prst="rect">
            <a:avLst/>
          </a:prstGeom>
          <a:ln w="12700">
            <a:miter lim="400000"/>
          </a:ln>
        </p:spPr>
      </p:pic>
      <p:pic>
        <p:nvPicPr>
          <p:cNvPr id="363" name="Picture2.gif"/>
          <p:cNvPicPr>
            <a:picLocks noChangeAspect="1"/>
          </p:cNvPicPr>
          <p:nvPr/>
        </p:nvPicPr>
        <p:blipFill>
          <a:blip r:embed="rId3">
            <a:extLst/>
          </a:blip>
          <a:stretch>
            <a:fillRect/>
          </a:stretch>
        </p:blipFill>
        <p:spPr>
          <a:xfrm>
            <a:off x="1358900" y="1130300"/>
            <a:ext cx="609357" cy="584200"/>
          </a:xfrm>
          <a:prstGeom prst="rect">
            <a:avLst/>
          </a:prstGeom>
          <a:ln w="12700">
            <a:miter lim="400000"/>
          </a:ln>
        </p:spPr>
      </p:pic>
      <p:pic>
        <p:nvPicPr>
          <p:cNvPr id="364" name="Picture3.gif"/>
          <p:cNvPicPr>
            <a:picLocks noChangeAspect="1"/>
          </p:cNvPicPr>
          <p:nvPr/>
        </p:nvPicPr>
        <p:blipFill>
          <a:blip r:embed="rId4">
            <a:extLst/>
          </a:blip>
          <a:stretch>
            <a:fillRect/>
          </a:stretch>
        </p:blipFill>
        <p:spPr>
          <a:xfrm>
            <a:off x="1384300" y="3594100"/>
            <a:ext cx="564200" cy="482600"/>
          </a:xfrm>
          <a:prstGeom prst="rect">
            <a:avLst/>
          </a:prstGeom>
          <a:ln w="12700">
            <a:miter lim="400000"/>
          </a:ln>
        </p:spPr>
      </p:pic>
      <p:pic>
        <p:nvPicPr>
          <p:cNvPr id="365" name="Picture4.gif"/>
          <p:cNvPicPr>
            <a:picLocks noChangeAspect="1"/>
          </p:cNvPicPr>
          <p:nvPr/>
        </p:nvPicPr>
        <p:blipFill>
          <a:blip r:embed="rId5">
            <a:extLst/>
          </a:blip>
          <a:stretch>
            <a:fillRect/>
          </a:stretch>
        </p:blipFill>
        <p:spPr>
          <a:xfrm>
            <a:off x="1257300" y="1460500"/>
            <a:ext cx="711086" cy="698500"/>
          </a:xfrm>
          <a:prstGeom prst="rect">
            <a:avLst/>
          </a:prstGeom>
          <a:ln w="12700">
            <a:miter lim="400000"/>
          </a:ln>
        </p:spPr>
      </p:pic>
      <p:pic>
        <p:nvPicPr>
          <p:cNvPr id="366" name="Picture5.gif"/>
          <p:cNvPicPr>
            <a:picLocks noChangeAspect="1"/>
          </p:cNvPicPr>
          <p:nvPr/>
        </p:nvPicPr>
        <p:blipFill>
          <a:blip r:embed="rId6">
            <a:extLst/>
          </a:blip>
          <a:stretch>
            <a:fillRect/>
          </a:stretch>
        </p:blipFill>
        <p:spPr>
          <a:xfrm>
            <a:off x="1295400" y="2400300"/>
            <a:ext cx="769363" cy="698500"/>
          </a:xfrm>
          <a:prstGeom prst="rect">
            <a:avLst/>
          </a:prstGeom>
          <a:ln w="12700">
            <a:miter lim="400000"/>
          </a:ln>
        </p:spPr>
      </p:pic>
      <p:pic>
        <p:nvPicPr>
          <p:cNvPr id="367" name="Picture6.gif"/>
          <p:cNvPicPr>
            <a:picLocks noChangeAspect="1"/>
          </p:cNvPicPr>
          <p:nvPr/>
        </p:nvPicPr>
        <p:blipFill>
          <a:blip r:embed="rId7">
            <a:extLst/>
          </a:blip>
          <a:stretch>
            <a:fillRect/>
          </a:stretch>
        </p:blipFill>
        <p:spPr>
          <a:xfrm>
            <a:off x="1358900" y="2755900"/>
            <a:ext cx="645628" cy="685800"/>
          </a:xfrm>
          <a:prstGeom prst="rect">
            <a:avLst/>
          </a:prstGeom>
          <a:ln w="12700">
            <a:miter lim="400000"/>
          </a:ln>
        </p:spPr>
      </p:pic>
      <p:pic>
        <p:nvPicPr>
          <p:cNvPr id="368" name="Picture7.gif"/>
          <p:cNvPicPr>
            <a:picLocks noChangeAspect="1"/>
          </p:cNvPicPr>
          <p:nvPr/>
        </p:nvPicPr>
        <p:blipFill>
          <a:blip r:embed="rId8">
            <a:extLst/>
          </a:blip>
          <a:stretch>
            <a:fillRect/>
          </a:stretch>
        </p:blipFill>
        <p:spPr>
          <a:xfrm>
            <a:off x="2844800" y="1308100"/>
            <a:ext cx="812800" cy="609600"/>
          </a:xfrm>
          <a:prstGeom prst="rect">
            <a:avLst/>
          </a:prstGeom>
          <a:ln w="12700">
            <a:miter lim="400000"/>
          </a:ln>
        </p:spPr>
      </p:pic>
      <p:pic>
        <p:nvPicPr>
          <p:cNvPr id="369" name="Picture8.gif"/>
          <p:cNvPicPr>
            <a:picLocks noChangeAspect="1"/>
          </p:cNvPicPr>
          <p:nvPr/>
        </p:nvPicPr>
        <p:blipFill>
          <a:blip r:embed="rId9">
            <a:extLst/>
          </a:blip>
          <a:stretch>
            <a:fillRect/>
          </a:stretch>
        </p:blipFill>
        <p:spPr>
          <a:xfrm>
            <a:off x="546100" y="1028700"/>
            <a:ext cx="841973" cy="685800"/>
          </a:xfrm>
          <a:prstGeom prst="rect">
            <a:avLst/>
          </a:prstGeom>
          <a:ln w="12700">
            <a:miter lim="400000"/>
          </a:ln>
        </p:spPr>
      </p:pic>
      <p:pic>
        <p:nvPicPr>
          <p:cNvPr id="370" name="Picture9.gif"/>
          <p:cNvPicPr>
            <a:picLocks noChangeAspect="1"/>
          </p:cNvPicPr>
          <p:nvPr/>
        </p:nvPicPr>
        <p:blipFill>
          <a:blip r:embed="rId10">
            <a:extLst/>
          </a:blip>
          <a:stretch>
            <a:fillRect/>
          </a:stretch>
        </p:blipFill>
        <p:spPr>
          <a:xfrm>
            <a:off x="1384300" y="3175000"/>
            <a:ext cx="546100" cy="549151"/>
          </a:xfrm>
          <a:prstGeom prst="rect">
            <a:avLst/>
          </a:prstGeom>
          <a:ln w="12700">
            <a:miter lim="400000"/>
          </a:ln>
        </p:spPr>
      </p:pic>
      <p:pic>
        <p:nvPicPr>
          <p:cNvPr id="371" name="Picture5.gif"/>
          <p:cNvPicPr>
            <a:picLocks noChangeAspect="1"/>
          </p:cNvPicPr>
          <p:nvPr/>
        </p:nvPicPr>
        <p:blipFill>
          <a:blip r:embed="rId6">
            <a:extLst/>
          </a:blip>
          <a:stretch>
            <a:fillRect/>
          </a:stretch>
        </p:blipFill>
        <p:spPr>
          <a:xfrm>
            <a:off x="965200" y="1016000"/>
            <a:ext cx="769363" cy="698500"/>
          </a:xfrm>
          <a:prstGeom prst="rect">
            <a:avLst/>
          </a:prstGeom>
          <a:ln w="12700">
            <a:miter lim="400000"/>
          </a:ln>
        </p:spPr>
      </p:pic>
      <p:pic>
        <p:nvPicPr>
          <p:cNvPr id="372" name="Picture3.gif"/>
          <p:cNvPicPr>
            <a:picLocks noChangeAspect="1"/>
          </p:cNvPicPr>
          <p:nvPr/>
        </p:nvPicPr>
        <p:blipFill>
          <a:blip r:embed="rId4">
            <a:extLst/>
          </a:blip>
          <a:stretch>
            <a:fillRect/>
          </a:stretch>
        </p:blipFill>
        <p:spPr>
          <a:xfrm>
            <a:off x="1727200" y="1130300"/>
            <a:ext cx="564200" cy="482600"/>
          </a:xfrm>
          <a:prstGeom prst="rect">
            <a:avLst/>
          </a:prstGeom>
          <a:ln w="12700">
            <a:miter lim="400000"/>
          </a:ln>
        </p:spPr>
      </p:pic>
      <p:pic>
        <p:nvPicPr>
          <p:cNvPr id="373" name="Picture5.gif"/>
          <p:cNvPicPr>
            <a:picLocks noChangeAspect="1"/>
          </p:cNvPicPr>
          <p:nvPr/>
        </p:nvPicPr>
        <p:blipFill>
          <a:blip r:embed="rId6">
            <a:extLst/>
          </a:blip>
          <a:stretch>
            <a:fillRect/>
          </a:stretch>
        </p:blipFill>
        <p:spPr>
          <a:xfrm>
            <a:off x="2070100" y="1016000"/>
            <a:ext cx="769363" cy="698500"/>
          </a:xfrm>
          <a:prstGeom prst="rect">
            <a:avLst/>
          </a:prstGeom>
          <a:ln w="12700">
            <a:miter lim="400000"/>
          </a:ln>
        </p:spPr>
      </p:pic>
      <p:pic>
        <p:nvPicPr>
          <p:cNvPr id="374" name="Picture7.gif"/>
          <p:cNvPicPr>
            <a:picLocks noChangeAspect="1"/>
          </p:cNvPicPr>
          <p:nvPr/>
        </p:nvPicPr>
        <p:blipFill>
          <a:blip r:embed="rId8">
            <a:extLst/>
          </a:blip>
          <a:stretch>
            <a:fillRect/>
          </a:stretch>
        </p:blipFill>
        <p:spPr>
          <a:xfrm>
            <a:off x="2844800" y="2895600"/>
            <a:ext cx="812800" cy="609600"/>
          </a:xfrm>
          <a:prstGeom prst="rect">
            <a:avLst/>
          </a:prstGeom>
          <a:ln w="12700">
            <a:miter lim="400000"/>
          </a:ln>
        </p:spPr>
      </p:pic>
      <p:pic>
        <p:nvPicPr>
          <p:cNvPr id="375" name="Picture1.gif"/>
          <p:cNvPicPr>
            <a:picLocks noChangeAspect="1"/>
          </p:cNvPicPr>
          <p:nvPr/>
        </p:nvPicPr>
        <p:blipFill>
          <a:blip r:embed="rId2">
            <a:extLst/>
          </a:blip>
          <a:stretch>
            <a:fillRect/>
          </a:stretch>
        </p:blipFill>
        <p:spPr>
          <a:xfrm>
            <a:off x="2908300" y="2476500"/>
            <a:ext cx="586868" cy="584200"/>
          </a:xfrm>
          <a:prstGeom prst="rect">
            <a:avLst/>
          </a:prstGeom>
          <a:ln w="12700">
            <a:miter lim="400000"/>
          </a:ln>
        </p:spPr>
      </p:pic>
      <p:pic>
        <p:nvPicPr>
          <p:cNvPr id="376" name="Picture3.gif"/>
          <p:cNvPicPr>
            <a:picLocks noChangeAspect="1"/>
          </p:cNvPicPr>
          <p:nvPr/>
        </p:nvPicPr>
        <p:blipFill>
          <a:blip r:embed="rId4">
            <a:extLst/>
          </a:blip>
          <a:stretch>
            <a:fillRect/>
          </a:stretch>
        </p:blipFill>
        <p:spPr>
          <a:xfrm>
            <a:off x="2971800" y="3581400"/>
            <a:ext cx="564200" cy="482600"/>
          </a:xfrm>
          <a:prstGeom prst="rect">
            <a:avLst/>
          </a:prstGeom>
          <a:ln w="12700">
            <a:miter lim="400000"/>
          </a:ln>
        </p:spPr>
      </p:pic>
      <p:pic>
        <p:nvPicPr>
          <p:cNvPr id="377" name="Picture4.gif"/>
          <p:cNvPicPr>
            <a:picLocks noChangeAspect="1"/>
          </p:cNvPicPr>
          <p:nvPr/>
        </p:nvPicPr>
        <p:blipFill>
          <a:blip r:embed="rId5">
            <a:extLst/>
          </a:blip>
          <a:stretch>
            <a:fillRect/>
          </a:stretch>
        </p:blipFill>
        <p:spPr>
          <a:xfrm>
            <a:off x="2844800" y="1651000"/>
            <a:ext cx="711086" cy="698500"/>
          </a:xfrm>
          <a:prstGeom prst="rect">
            <a:avLst/>
          </a:prstGeom>
          <a:ln w="12700">
            <a:miter lim="400000"/>
          </a:ln>
        </p:spPr>
      </p:pic>
      <p:pic>
        <p:nvPicPr>
          <p:cNvPr id="378" name="Picture5.gif"/>
          <p:cNvPicPr>
            <a:picLocks noChangeAspect="1"/>
          </p:cNvPicPr>
          <p:nvPr/>
        </p:nvPicPr>
        <p:blipFill>
          <a:blip r:embed="rId6">
            <a:extLst/>
          </a:blip>
          <a:stretch>
            <a:fillRect/>
          </a:stretch>
        </p:blipFill>
        <p:spPr>
          <a:xfrm>
            <a:off x="3492500" y="2400300"/>
            <a:ext cx="769363" cy="698500"/>
          </a:xfrm>
          <a:prstGeom prst="rect">
            <a:avLst/>
          </a:prstGeom>
          <a:ln w="12700">
            <a:miter lim="400000"/>
          </a:ln>
        </p:spPr>
      </p:pic>
      <p:pic>
        <p:nvPicPr>
          <p:cNvPr id="379" name="Picture6.gif"/>
          <p:cNvPicPr>
            <a:picLocks noChangeAspect="1"/>
          </p:cNvPicPr>
          <p:nvPr/>
        </p:nvPicPr>
        <p:blipFill>
          <a:blip r:embed="rId7">
            <a:extLst/>
          </a:blip>
          <a:stretch>
            <a:fillRect/>
          </a:stretch>
        </p:blipFill>
        <p:spPr>
          <a:xfrm>
            <a:off x="2908300" y="2070100"/>
            <a:ext cx="645628" cy="685800"/>
          </a:xfrm>
          <a:prstGeom prst="rect">
            <a:avLst/>
          </a:prstGeom>
          <a:ln w="12700">
            <a:miter lim="400000"/>
          </a:ln>
        </p:spPr>
      </p:pic>
      <p:pic>
        <p:nvPicPr>
          <p:cNvPr id="380" name="Picture9.gif"/>
          <p:cNvPicPr>
            <a:picLocks noChangeAspect="1"/>
          </p:cNvPicPr>
          <p:nvPr/>
        </p:nvPicPr>
        <p:blipFill>
          <a:blip r:embed="rId10">
            <a:extLst/>
          </a:blip>
          <a:stretch>
            <a:fillRect/>
          </a:stretch>
        </p:blipFill>
        <p:spPr>
          <a:xfrm>
            <a:off x="2971800" y="3162300"/>
            <a:ext cx="546100" cy="549151"/>
          </a:xfrm>
          <a:prstGeom prst="rect">
            <a:avLst/>
          </a:prstGeom>
          <a:ln w="12700">
            <a:miter lim="400000"/>
          </a:ln>
        </p:spPr>
      </p:pic>
      <p:pic>
        <p:nvPicPr>
          <p:cNvPr id="381" name="Picture4.gif"/>
          <p:cNvPicPr>
            <a:picLocks noChangeAspect="1"/>
          </p:cNvPicPr>
          <p:nvPr/>
        </p:nvPicPr>
        <p:blipFill>
          <a:blip r:embed="rId5">
            <a:extLst/>
          </a:blip>
          <a:stretch>
            <a:fillRect/>
          </a:stretch>
        </p:blipFill>
        <p:spPr>
          <a:xfrm>
            <a:off x="3175000" y="2374900"/>
            <a:ext cx="711086" cy="698500"/>
          </a:xfrm>
          <a:prstGeom prst="rect">
            <a:avLst/>
          </a:prstGeom>
          <a:ln w="12700">
            <a:miter lim="400000"/>
          </a:ln>
        </p:spPr>
      </p:pic>
      <p:pic>
        <p:nvPicPr>
          <p:cNvPr id="382" name="Picture6.gif"/>
          <p:cNvPicPr>
            <a:picLocks noChangeAspect="1"/>
          </p:cNvPicPr>
          <p:nvPr/>
        </p:nvPicPr>
        <p:blipFill>
          <a:blip r:embed="rId7">
            <a:extLst/>
          </a:blip>
          <a:stretch>
            <a:fillRect/>
          </a:stretch>
        </p:blipFill>
        <p:spPr>
          <a:xfrm>
            <a:off x="3873500" y="2425700"/>
            <a:ext cx="645628" cy="685800"/>
          </a:xfrm>
          <a:prstGeom prst="rect">
            <a:avLst/>
          </a:prstGeom>
          <a:ln w="12700">
            <a:miter lim="400000"/>
          </a:ln>
        </p:spPr>
      </p:pic>
      <p:pic>
        <p:nvPicPr>
          <p:cNvPr id="383" name="Picture1.gif"/>
          <p:cNvPicPr>
            <a:picLocks noChangeAspect="1"/>
          </p:cNvPicPr>
          <p:nvPr/>
        </p:nvPicPr>
        <p:blipFill>
          <a:blip r:embed="rId2">
            <a:extLst/>
          </a:blip>
          <a:stretch>
            <a:fillRect/>
          </a:stretch>
        </p:blipFill>
        <p:spPr>
          <a:xfrm>
            <a:off x="4178300" y="1841500"/>
            <a:ext cx="586868" cy="584200"/>
          </a:xfrm>
          <a:prstGeom prst="rect">
            <a:avLst/>
          </a:prstGeom>
          <a:ln w="12700">
            <a:miter lim="400000"/>
          </a:ln>
        </p:spPr>
      </p:pic>
      <p:pic>
        <p:nvPicPr>
          <p:cNvPr id="384" name="Picture3.gif"/>
          <p:cNvPicPr>
            <a:picLocks noChangeAspect="1"/>
          </p:cNvPicPr>
          <p:nvPr/>
        </p:nvPicPr>
        <p:blipFill>
          <a:blip r:embed="rId4">
            <a:extLst/>
          </a:blip>
          <a:stretch>
            <a:fillRect/>
          </a:stretch>
        </p:blipFill>
        <p:spPr>
          <a:xfrm>
            <a:off x="4152900" y="1536700"/>
            <a:ext cx="564200" cy="482600"/>
          </a:xfrm>
          <a:prstGeom prst="rect">
            <a:avLst/>
          </a:prstGeom>
          <a:ln w="12700">
            <a:miter lim="400000"/>
          </a:ln>
        </p:spPr>
      </p:pic>
      <p:pic>
        <p:nvPicPr>
          <p:cNvPr id="385" name="Picture4.gif"/>
          <p:cNvPicPr>
            <a:picLocks noChangeAspect="1"/>
          </p:cNvPicPr>
          <p:nvPr/>
        </p:nvPicPr>
        <p:blipFill>
          <a:blip r:embed="rId5">
            <a:extLst/>
          </a:blip>
          <a:stretch>
            <a:fillRect/>
          </a:stretch>
        </p:blipFill>
        <p:spPr>
          <a:xfrm>
            <a:off x="4114800" y="2717800"/>
            <a:ext cx="711086" cy="698500"/>
          </a:xfrm>
          <a:prstGeom prst="rect">
            <a:avLst/>
          </a:prstGeom>
          <a:ln w="12700">
            <a:miter lim="400000"/>
          </a:ln>
        </p:spPr>
      </p:pic>
      <p:pic>
        <p:nvPicPr>
          <p:cNvPr id="386" name="Picture5.gif"/>
          <p:cNvPicPr>
            <a:picLocks noChangeAspect="1"/>
          </p:cNvPicPr>
          <p:nvPr/>
        </p:nvPicPr>
        <p:blipFill>
          <a:blip r:embed="rId6">
            <a:extLst/>
          </a:blip>
          <a:stretch>
            <a:fillRect/>
          </a:stretch>
        </p:blipFill>
        <p:spPr>
          <a:xfrm>
            <a:off x="4114800" y="2247900"/>
            <a:ext cx="769363" cy="698500"/>
          </a:xfrm>
          <a:prstGeom prst="rect">
            <a:avLst/>
          </a:prstGeom>
          <a:ln w="12700">
            <a:miter lim="400000"/>
          </a:ln>
        </p:spPr>
      </p:pic>
      <p:pic>
        <p:nvPicPr>
          <p:cNvPr id="387" name="Picture6.gif"/>
          <p:cNvPicPr>
            <a:picLocks noChangeAspect="1"/>
          </p:cNvPicPr>
          <p:nvPr/>
        </p:nvPicPr>
        <p:blipFill>
          <a:blip r:embed="rId7">
            <a:extLst/>
          </a:blip>
          <a:stretch>
            <a:fillRect/>
          </a:stretch>
        </p:blipFill>
        <p:spPr>
          <a:xfrm>
            <a:off x="4140200" y="3136900"/>
            <a:ext cx="645628" cy="685800"/>
          </a:xfrm>
          <a:prstGeom prst="rect">
            <a:avLst/>
          </a:prstGeom>
          <a:ln w="12700">
            <a:miter lim="400000"/>
          </a:ln>
        </p:spPr>
      </p:pic>
      <p:pic>
        <p:nvPicPr>
          <p:cNvPr id="388" name="Picture9.gif"/>
          <p:cNvPicPr>
            <a:picLocks noChangeAspect="1"/>
          </p:cNvPicPr>
          <p:nvPr/>
        </p:nvPicPr>
        <p:blipFill>
          <a:blip r:embed="rId10">
            <a:extLst/>
          </a:blip>
          <a:stretch>
            <a:fillRect/>
          </a:stretch>
        </p:blipFill>
        <p:spPr>
          <a:xfrm>
            <a:off x="4241800" y="3517900"/>
            <a:ext cx="546100" cy="549151"/>
          </a:xfrm>
          <a:prstGeom prst="rect">
            <a:avLst/>
          </a:prstGeom>
          <a:ln w="12700">
            <a:miter lim="400000"/>
          </a:ln>
        </p:spPr>
      </p:pic>
      <p:pic>
        <p:nvPicPr>
          <p:cNvPr id="389" name="Picture1.gif"/>
          <p:cNvPicPr>
            <a:picLocks noChangeAspect="1"/>
          </p:cNvPicPr>
          <p:nvPr/>
        </p:nvPicPr>
        <p:blipFill>
          <a:blip r:embed="rId2">
            <a:extLst/>
          </a:blip>
          <a:stretch>
            <a:fillRect/>
          </a:stretch>
        </p:blipFill>
        <p:spPr>
          <a:xfrm>
            <a:off x="6299200" y="2070100"/>
            <a:ext cx="586868" cy="584200"/>
          </a:xfrm>
          <a:prstGeom prst="rect">
            <a:avLst/>
          </a:prstGeom>
          <a:ln w="12700">
            <a:miter lim="400000"/>
          </a:ln>
        </p:spPr>
      </p:pic>
      <p:pic>
        <p:nvPicPr>
          <p:cNvPr id="390" name="Picture3.gif"/>
          <p:cNvPicPr>
            <a:picLocks noChangeAspect="1"/>
          </p:cNvPicPr>
          <p:nvPr/>
        </p:nvPicPr>
        <p:blipFill>
          <a:blip r:embed="rId4">
            <a:extLst/>
          </a:blip>
          <a:stretch>
            <a:fillRect/>
          </a:stretch>
        </p:blipFill>
        <p:spPr>
          <a:xfrm>
            <a:off x="5334000" y="2895600"/>
            <a:ext cx="564200" cy="482600"/>
          </a:xfrm>
          <a:prstGeom prst="rect">
            <a:avLst/>
          </a:prstGeom>
          <a:ln w="12700">
            <a:miter lim="400000"/>
          </a:ln>
        </p:spPr>
      </p:pic>
      <p:pic>
        <p:nvPicPr>
          <p:cNvPr id="391" name="Picture5.gif"/>
          <p:cNvPicPr>
            <a:picLocks noChangeAspect="1"/>
          </p:cNvPicPr>
          <p:nvPr/>
        </p:nvPicPr>
        <p:blipFill>
          <a:blip r:embed="rId6">
            <a:extLst/>
          </a:blip>
          <a:stretch>
            <a:fillRect/>
          </a:stretch>
        </p:blipFill>
        <p:spPr>
          <a:xfrm>
            <a:off x="5711871" y="1435100"/>
            <a:ext cx="699421" cy="635000"/>
          </a:xfrm>
          <a:prstGeom prst="rect">
            <a:avLst/>
          </a:prstGeom>
          <a:ln w="12700">
            <a:miter lim="400000"/>
          </a:ln>
        </p:spPr>
      </p:pic>
      <p:pic>
        <p:nvPicPr>
          <p:cNvPr id="392" name="Picture6.gif"/>
          <p:cNvPicPr>
            <a:picLocks noChangeAspect="1"/>
          </p:cNvPicPr>
          <p:nvPr/>
        </p:nvPicPr>
        <p:blipFill>
          <a:blip r:embed="rId7">
            <a:extLst/>
          </a:blip>
          <a:stretch>
            <a:fillRect/>
          </a:stretch>
        </p:blipFill>
        <p:spPr>
          <a:xfrm>
            <a:off x="5588000" y="1714500"/>
            <a:ext cx="645628" cy="685800"/>
          </a:xfrm>
          <a:prstGeom prst="rect">
            <a:avLst/>
          </a:prstGeom>
          <a:ln w="12700">
            <a:miter lim="400000"/>
          </a:ln>
        </p:spPr>
      </p:pic>
      <p:pic>
        <p:nvPicPr>
          <p:cNvPr id="393" name="Picture9.gif"/>
          <p:cNvPicPr>
            <a:picLocks noChangeAspect="1"/>
          </p:cNvPicPr>
          <p:nvPr/>
        </p:nvPicPr>
        <p:blipFill>
          <a:blip r:embed="rId10">
            <a:extLst/>
          </a:blip>
          <a:stretch>
            <a:fillRect/>
          </a:stretch>
        </p:blipFill>
        <p:spPr>
          <a:xfrm>
            <a:off x="5422900" y="2501900"/>
            <a:ext cx="546100" cy="549151"/>
          </a:xfrm>
          <a:prstGeom prst="rect">
            <a:avLst/>
          </a:prstGeom>
          <a:ln w="12700">
            <a:miter lim="400000"/>
          </a:ln>
        </p:spPr>
      </p:pic>
      <p:pic>
        <p:nvPicPr>
          <p:cNvPr id="394" name="Picture1.gif"/>
          <p:cNvPicPr>
            <a:picLocks noChangeAspect="1"/>
          </p:cNvPicPr>
          <p:nvPr/>
        </p:nvPicPr>
        <p:blipFill>
          <a:blip r:embed="rId2">
            <a:extLst/>
          </a:blip>
          <a:stretch>
            <a:fillRect/>
          </a:stretch>
        </p:blipFill>
        <p:spPr>
          <a:xfrm>
            <a:off x="8661400" y="3086100"/>
            <a:ext cx="586868" cy="584200"/>
          </a:xfrm>
          <a:prstGeom prst="rect">
            <a:avLst/>
          </a:prstGeom>
          <a:ln w="12700">
            <a:miter lim="400000"/>
          </a:ln>
        </p:spPr>
      </p:pic>
      <p:pic>
        <p:nvPicPr>
          <p:cNvPr id="395" name="Picture2.gif"/>
          <p:cNvPicPr>
            <a:picLocks noChangeAspect="1"/>
          </p:cNvPicPr>
          <p:nvPr/>
        </p:nvPicPr>
        <p:blipFill>
          <a:blip r:embed="rId3">
            <a:extLst/>
          </a:blip>
          <a:stretch>
            <a:fillRect/>
          </a:stretch>
        </p:blipFill>
        <p:spPr>
          <a:xfrm>
            <a:off x="7937500" y="2184400"/>
            <a:ext cx="609357" cy="584200"/>
          </a:xfrm>
          <a:prstGeom prst="rect">
            <a:avLst/>
          </a:prstGeom>
          <a:ln w="12700">
            <a:miter lim="400000"/>
          </a:ln>
        </p:spPr>
      </p:pic>
      <p:pic>
        <p:nvPicPr>
          <p:cNvPr id="396" name="Picture3.gif"/>
          <p:cNvPicPr>
            <a:picLocks noChangeAspect="1"/>
          </p:cNvPicPr>
          <p:nvPr/>
        </p:nvPicPr>
        <p:blipFill>
          <a:blip r:embed="rId4">
            <a:extLst/>
          </a:blip>
          <a:stretch>
            <a:fillRect/>
          </a:stretch>
        </p:blipFill>
        <p:spPr>
          <a:xfrm>
            <a:off x="3225800" y="5524500"/>
            <a:ext cx="564200" cy="482600"/>
          </a:xfrm>
          <a:prstGeom prst="rect">
            <a:avLst/>
          </a:prstGeom>
          <a:ln w="12700">
            <a:miter lim="400000"/>
          </a:ln>
        </p:spPr>
      </p:pic>
      <p:pic>
        <p:nvPicPr>
          <p:cNvPr id="397" name="Picture4.gif"/>
          <p:cNvPicPr>
            <a:picLocks noChangeAspect="1"/>
          </p:cNvPicPr>
          <p:nvPr/>
        </p:nvPicPr>
        <p:blipFill>
          <a:blip r:embed="rId5">
            <a:extLst/>
          </a:blip>
          <a:stretch>
            <a:fillRect/>
          </a:stretch>
        </p:blipFill>
        <p:spPr>
          <a:xfrm>
            <a:off x="9791700" y="1968500"/>
            <a:ext cx="711086" cy="698500"/>
          </a:xfrm>
          <a:prstGeom prst="rect">
            <a:avLst/>
          </a:prstGeom>
          <a:ln w="12700">
            <a:miter lim="400000"/>
          </a:ln>
        </p:spPr>
      </p:pic>
      <p:pic>
        <p:nvPicPr>
          <p:cNvPr id="398" name="Picture5.gif"/>
          <p:cNvPicPr>
            <a:picLocks noChangeAspect="1"/>
          </p:cNvPicPr>
          <p:nvPr/>
        </p:nvPicPr>
        <p:blipFill>
          <a:blip r:embed="rId6">
            <a:extLst/>
          </a:blip>
          <a:stretch>
            <a:fillRect/>
          </a:stretch>
        </p:blipFill>
        <p:spPr>
          <a:xfrm>
            <a:off x="3479800" y="5689600"/>
            <a:ext cx="769363" cy="698500"/>
          </a:xfrm>
          <a:prstGeom prst="rect">
            <a:avLst/>
          </a:prstGeom>
          <a:ln w="12700">
            <a:miter lim="400000"/>
          </a:ln>
        </p:spPr>
      </p:pic>
      <p:pic>
        <p:nvPicPr>
          <p:cNvPr id="399" name="Picture6.gif"/>
          <p:cNvPicPr>
            <a:picLocks noChangeAspect="1"/>
          </p:cNvPicPr>
          <p:nvPr/>
        </p:nvPicPr>
        <p:blipFill>
          <a:blip r:embed="rId7">
            <a:extLst/>
          </a:blip>
          <a:stretch>
            <a:fillRect/>
          </a:stretch>
        </p:blipFill>
        <p:spPr>
          <a:xfrm>
            <a:off x="3733800" y="6286500"/>
            <a:ext cx="645628" cy="685800"/>
          </a:xfrm>
          <a:prstGeom prst="rect">
            <a:avLst/>
          </a:prstGeom>
          <a:ln w="12700">
            <a:miter lim="400000"/>
          </a:ln>
        </p:spPr>
      </p:pic>
      <p:pic>
        <p:nvPicPr>
          <p:cNvPr id="400" name="Picture8.gif"/>
          <p:cNvPicPr>
            <a:picLocks noChangeAspect="1"/>
          </p:cNvPicPr>
          <p:nvPr/>
        </p:nvPicPr>
        <p:blipFill>
          <a:blip r:embed="rId9">
            <a:extLst/>
          </a:blip>
          <a:stretch>
            <a:fillRect/>
          </a:stretch>
        </p:blipFill>
        <p:spPr>
          <a:xfrm>
            <a:off x="10350500" y="2679700"/>
            <a:ext cx="841973" cy="685800"/>
          </a:xfrm>
          <a:prstGeom prst="rect">
            <a:avLst/>
          </a:prstGeom>
          <a:ln w="12700">
            <a:miter lim="400000"/>
          </a:ln>
        </p:spPr>
      </p:pic>
      <p:pic>
        <p:nvPicPr>
          <p:cNvPr id="401" name="Picture9.gif"/>
          <p:cNvPicPr>
            <a:picLocks noChangeAspect="1"/>
          </p:cNvPicPr>
          <p:nvPr/>
        </p:nvPicPr>
        <p:blipFill>
          <a:blip r:embed="rId10">
            <a:extLst/>
          </a:blip>
          <a:stretch>
            <a:fillRect/>
          </a:stretch>
        </p:blipFill>
        <p:spPr>
          <a:xfrm>
            <a:off x="3073400" y="5143500"/>
            <a:ext cx="546100" cy="549151"/>
          </a:xfrm>
          <a:prstGeom prst="rect">
            <a:avLst/>
          </a:prstGeom>
          <a:ln w="12700">
            <a:miter lim="400000"/>
          </a:ln>
        </p:spPr>
      </p:pic>
      <p:pic>
        <p:nvPicPr>
          <p:cNvPr id="402" name="Picture5.gif"/>
          <p:cNvPicPr>
            <a:picLocks noChangeAspect="1"/>
          </p:cNvPicPr>
          <p:nvPr/>
        </p:nvPicPr>
        <p:blipFill>
          <a:blip r:embed="rId6">
            <a:extLst/>
          </a:blip>
          <a:stretch>
            <a:fillRect/>
          </a:stretch>
        </p:blipFill>
        <p:spPr>
          <a:xfrm>
            <a:off x="8483600" y="3492500"/>
            <a:ext cx="769363" cy="698500"/>
          </a:xfrm>
          <a:prstGeom prst="rect">
            <a:avLst/>
          </a:prstGeom>
          <a:ln w="12700">
            <a:miter lim="400000"/>
          </a:ln>
        </p:spPr>
      </p:pic>
      <p:pic>
        <p:nvPicPr>
          <p:cNvPr id="403" name="Picture3.gif"/>
          <p:cNvPicPr>
            <a:picLocks noChangeAspect="1"/>
          </p:cNvPicPr>
          <p:nvPr/>
        </p:nvPicPr>
        <p:blipFill>
          <a:blip r:embed="rId4">
            <a:extLst/>
          </a:blip>
          <a:stretch>
            <a:fillRect/>
          </a:stretch>
        </p:blipFill>
        <p:spPr>
          <a:xfrm>
            <a:off x="6248400" y="1816100"/>
            <a:ext cx="564200" cy="482600"/>
          </a:xfrm>
          <a:prstGeom prst="rect">
            <a:avLst/>
          </a:prstGeom>
          <a:ln w="12700">
            <a:miter lim="400000"/>
          </a:ln>
        </p:spPr>
      </p:pic>
      <p:pic>
        <p:nvPicPr>
          <p:cNvPr id="404" name="Picture5.gif"/>
          <p:cNvPicPr>
            <a:picLocks noChangeAspect="1"/>
          </p:cNvPicPr>
          <p:nvPr/>
        </p:nvPicPr>
        <p:blipFill>
          <a:blip r:embed="rId6">
            <a:extLst/>
          </a:blip>
          <a:stretch>
            <a:fillRect/>
          </a:stretch>
        </p:blipFill>
        <p:spPr>
          <a:xfrm>
            <a:off x="7302500" y="1587500"/>
            <a:ext cx="769363" cy="698500"/>
          </a:xfrm>
          <a:prstGeom prst="rect">
            <a:avLst/>
          </a:prstGeom>
          <a:ln w="12700">
            <a:miter lim="400000"/>
          </a:ln>
        </p:spPr>
      </p:pic>
      <p:pic>
        <p:nvPicPr>
          <p:cNvPr id="405" name="Picture1.gif"/>
          <p:cNvPicPr>
            <a:picLocks noChangeAspect="1"/>
          </p:cNvPicPr>
          <p:nvPr/>
        </p:nvPicPr>
        <p:blipFill>
          <a:blip r:embed="rId2">
            <a:extLst/>
          </a:blip>
          <a:stretch>
            <a:fillRect/>
          </a:stretch>
        </p:blipFill>
        <p:spPr>
          <a:xfrm>
            <a:off x="3733800" y="7150100"/>
            <a:ext cx="586868" cy="584200"/>
          </a:xfrm>
          <a:prstGeom prst="rect">
            <a:avLst/>
          </a:prstGeom>
          <a:ln w="12700">
            <a:miter lim="400000"/>
          </a:ln>
        </p:spPr>
      </p:pic>
      <p:pic>
        <p:nvPicPr>
          <p:cNvPr id="406" name="Picture2.gif"/>
          <p:cNvPicPr>
            <a:picLocks noChangeAspect="1"/>
          </p:cNvPicPr>
          <p:nvPr/>
        </p:nvPicPr>
        <p:blipFill>
          <a:blip r:embed="rId3">
            <a:extLst/>
          </a:blip>
          <a:stretch>
            <a:fillRect/>
          </a:stretch>
        </p:blipFill>
        <p:spPr>
          <a:xfrm>
            <a:off x="8102600" y="2514600"/>
            <a:ext cx="609357" cy="584200"/>
          </a:xfrm>
          <a:prstGeom prst="rect">
            <a:avLst/>
          </a:prstGeom>
          <a:ln w="12700">
            <a:miter lim="400000"/>
          </a:ln>
        </p:spPr>
      </p:pic>
      <p:pic>
        <p:nvPicPr>
          <p:cNvPr id="407" name="Picture3.gif"/>
          <p:cNvPicPr>
            <a:picLocks noChangeAspect="1"/>
          </p:cNvPicPr>
          <p:nvPr/>
        </p:nvPicPr>
        <p:blipFill>
          <a:blip r:embed="rId4">
            <a:extLst/>
          </a:blip>
          <a:stretch>
            <a:fillRect/>
          </a:stretch>
        </p:blipFill>
        <p:spPr>
          <a:xfrm>
            <a:off x="3759200" y="7632700"/>
            <a:ext cx="564200" cy="482600"/>
          </a:xfrm>
          <a:prstGeom prst="rect">
            <a:avLst/>
          </a:prstGeom>
          <a:ln w="12700">
            <a:miter lim="400000"/>
          </a:ln>
        </p:spPr>
      </p:pic>
      <p:pic>
        <p:nvPicPr>
          <p:cNvPr id="408" name="Picture4.gif"/>
          <p:cNvPicPr>
            <a:picLocks noChangeAspect="1"/>
          </p:cNvPicPr>
          <p:nvPr/>
        </p:nvPicPr>
        <p:blipFill>
          <a:blip r:embed="rId5">
            <a:extLst/>
          </a:blip>
          <a:stretch>
            <a:fillRect/>
          </a:stretch>
        </p:blipFill>
        <p:spPr>
          <a:xfrm>
            <a:off x="9601200" y="1841500"/>
            <a:ext cx="711086" cy="698500"/>
          </a:xfrm>
          <a:prstGeom prst="rect">
            <a:avLst/>
          </a:prstGeom>
          <a:ln w="12700">
            <a:miter lim="400000"/>
          </a:ln>
        </p:spPr>
      </p:pic>
      <p:pic>
        <p:nvPicPr>
          <p:cNvPr id="409" name="Picture5.gif"/>
          <p:cNvPicPr>
            <a:picLocks noChangeAspect="1"/>
          </p:cNvPicPr>
          <p:nvPr/>
        </p:nvPicPr>
        <p:blipFill>
          <a:blip r:embed="rId6">
            <a:extLst/>
          </a:blip>
          <a:stretch>
            <a:fillRect/>
          </a:stretch>
        </p:blipFill>
        <p:spPr>
          <a:xfrm>
            <a:off x="6616700" y="6413500"/>
            <a:ext cx="769363" cy="698500"/>
          </a:xfrm>
          <a:prstGeom prst="rect">
            <a:avLst/>
          </a:prstGeom>
          <a:ln w="12700">
            <a:miter lim="400000"/>
          </a:ln>
        </p:spPr>
      </p:pic>
      <p:pic>
        <p:nvPicPr>
          <p:cNvPr id="410" name="Picture6.gif"/>
          <p:cNvPicPr>
            <a:picLocks noChangeAspect="1"/>
          </p:cNvPicPr>
          <p:nvPr/>
        </p:nvPicPr>
        <p:blipFill>
          <a:blip r:embed="rId7">
            <a:extLst/>
          </a:blip>
          <a:stretch>
            <a:fillRect/>
          </a:stretch>
        </p:blipFill>
        <p:spPr>
          <a:xfrm>
            <a:off x="10896600" y="965200"/>
            <a:ext cx="645628" cy="685800"/>
          </a:xfrm>
          <a:prstGeom prst="rect">
            <a:avLst/>
          </a:prstGeom>
          <a:ln w="12700">
            <a:miter lim="400000"/>
          </a:ln>
        </p:spPr>
      </p:pic>
      <p:pic>
        <p:nvPicPr>
          <p:cNvPr id="411" name="Picture8.gif"/>
          <p:cNvPicPr>
            <a:picLocks noChangeAspect="1"/>
          </p:cNvPicPr>
          <p:nvPr/>
        </p:nvPicPr>
        <p:blipFill>
          <a:blip r:embed="rId9">
            <a:extLst/>
          </a:blip>
          <a:stretch>
            <a:fillRect/>
          </a:stretch>
        </p:blipFill>
        <p:spPr>
          <a:xfrm>
            <a:off x="10134600" y="1879600"/>
            <a:ext cx="841973" cy="685800"/>
          </a:xfrm>
          <a:prstGeom prst="rect">
            <a:avLst/>
          </a:prstGeom>
          <a:ln w="12700">
            <a:miter lim="400000"/>
          </a:ln>
        </p:spPr>
      </p:pic>
      <p:pic>
        <p:nvPicPr>
          <p:cNvPr id="412" name="Picture9.gif"/>
          <p:cNvPicPr>
            <a:picLocks noChangeAspect="1"/>
          </p:cNvPicPr>
          <p:nvPr/>
        </p:nvPicPr>
        <p:blipFill>
          <a:blip r:embed="rId10">
            <a:extLst/>
          </a:blip>
          <a:stretch>
            <a:fillRect/>
          </a:stretch>
        </p:blipFill>
        <p:spPr>
          <a:xfrm>
            <a:off x="10502900" y="1549400"/>
            <a:ext cx="546100" cy="549151"/>
          </a:xfrm>
          <a:prstGeom prst="rect">
            <a:avLst/>
          </a:prstGeom>
          <a:ln w="12700">
            <a:miter lim="400000"/>
          </a:ln>
        </p:spPr>
      </p:pic>
      <p:pic>
        <p:nvPicPr>
          <p:cNvPr id="413" name="Picture5.gif"/>
          <p:cNvPicPr>
            <a:picLocks noChangeAspect="1"/>
          </p:cNvPicPr>
          <p:nvPr/>
        </p:nvPicPr>
        <p:blipFill>
          <a:blip r:embed="rId6">
            <a:extLst/>
          </a:blip>
          <a:stretch>
            <a:fillRect/>
          </a:stretch>
        </p:blipFill>
        <p:spPr>
          <a:xfrm>
            <a:off x="10604500" y="3009900"/>
            <a:ext cx="769363" cy="698500"/>
          </a:xfrm>
          <a:prstGeom prst="rect">
            <a:avLst/>
          </a:prstGeom>
          <a:ln w="12700">
            <a:miter lim="400000"/>
          </a:ln>
        </p:spPr>
      </p:pic>
      <p:pic>
        <p:nvPicPr>
          <p:cNvPr id="414" name="Picture3.gif"/>
          <p:cNvPicPr>
            <a:picLocks noChangeAspect="1"/>
          </p:cNvPicPr>
          <p:nvPr/>
        </p:nvPicPr>
        <p:blipFill>
          <a:blip r:embed="rId4">
            <a:extLst/>
          </a:blip>
          <a:stretch>
            <a:fillRect/>
          </a:stretch>
        </p:blipFill>
        <p:spPr>
          <a:xfrm>
            <a:off x="7708900" y="1549400"/>
            <a:ext cx="564200" cy="482600"/>
          </a:xfrm>
          <a:prstGeom prst="rect">
            <a:avLst/>
          </a:prstGeom>
          <a:ln w="12700">
            <a:miter lim="400000"/>
          </a:ln>
        </p:spPr>
      </p:pic>
      <p:pic>
        <p:nvPicPr>
          <p:cNvPr id="415" name="Picture5.gif"/>
          <p:cNvPicPr>
            <a:picLocks noChangeAspect="1"/>
          </p:cNvPicPr>
          <p:nvPr/>
        </p:nvPicPr>
        <p:blipFill>
          <a:blip r:embed="rId6">
            <a:extLst/>
          </a:blip>
          <a:stretch>
            <a:fillRect/>
          </a:stretch>
        </p:blipFill>
        <p:spPr>
          <a:xfrm>
            <a:off x="7378700" y="3251200"/>
            <a:ext cx="769363" cy="698500"/>
          </a:xfrm>
          <a:prstGeom prst="rect">
            <a:avLst/>
          </a:prstGeom>
          <a:ln w="12700">
            <a:miter lim="400000"/>
          </a:ln>
        </p:spPr>
      </p:pic>
      <p:pic>
        <p:nvPicPr>
          <p:cNvPr id="416" name="Picture1.gif"/>
          <p:cNvPicPr>
            <a:picLocks noChangeAspect="1"/>
          </p:cNvPicPr>
          <p:nvPr/>
        </p:nvPicPr>
        <p:blipFill>
          <a:blip r:embed="rId2">
            <a:extLst/>
          </a:blip>
          <a:stretch>
            <a:fillRect/>
          </a:stretch>
        </p:blipFill>
        <p:spPr>
          <a:xfrm>
            <a:off x="10172700" y="2451100"/>
            <a:ext cx="586868" cy="584200"/>
          </a:xfrm>
          <a:prstGeom prst="rect">
            <a:avLst/>
          </a:prstGeom>
          <a:ln w="12700">
            <a:miter lim="400000"/>
          </a:ln>
        </p:spPr>
      </p:pic>
      <p:pic>
        <p:nvPicPr>
          <p:cNvPr id="417" name="Picture2.gif"/>
          <p:cNvPicPr>
            <a:picLocks noChangeAspect="1"/>
          </p:cNvPicPr>
          <p:nvPr/>
        </p:nvPicPr>
        <p:blipFill>
          <a:blip r:embed="rId3">
            <a:extLst/>
          </a:blip>
          <a:stretch>
            <a:fillRect/>
          </a:stretch>
        </p:blipFill>
        <p:spPr>
          <a:xfrm>
            <a:off x="7416800" y="3606800"/>
            <a:ext cx="609357" cy="584200"/>
          </a:xfrm>
          <a:prstGeom prst="rect">
            <a:avLst/>
          </a:prstGeom>
          <a:ln w="12700">
            <a:miter lim="400000"/>
          </a:ln>
        </p:spPr>
      </p:pic>
      <p:pic>
        <p:nvPicPr>
          <p:cNvPr id="418" name="Picture3.gif"/>
          <p:cNvPicPr>
            <a:picLocks noChangeAspect="1"/>
          </p:cNvPicPr>
          <p:nvPr/>
        </p:nvPicPr>
        <p:blipFill>
          <a:blip r:embed="rId4">
            <a:extLst/>
          </a:blip>
          <a:stretch>
            <a:fillRect/>
          </a:stretch>
        </p:blipFill>
        <p:spPr>
          <a:xfrm>
            <a:off x="10833100" y="3581400"/>
            <a:ext cx="564200" cy="482600"/>
          </a:xfrm>
          <a:prstGeom prst="rect">
            <a:avLst/>
          </a:prstGeom>
          <a:ln w="12700">
            <a:miter lim="400000"/>
          </a:ln>
        </p:spPr>
      </p:pic>
      <p:pic>
        <p:nvPicPr>
          <p:cNvPr id="419" name="Picture4.gif"/>
          <p:cNvPicPr>
            <a:picLocks noChangeAspect="1"/>
          </p:cNvPicPr>
          <p:nvPr/>
        </p:nvPicPr>
        <p:blipFill>
          <a:blip r:embed="rId5">
            <a:extLst/>
          </a:blip>
          <a:stretch>
            <a:fillRect/>
          </a:stretch>
        </p:blipFill>
        <p:spPr>
          <a:xfrm>
            <a:off x="8610600" y="1778000"/>
            <a:ext cx="711086" cy="698500"/>
          </a:xfrm>
          <a:prstGeom prst="rect">
            <a:avLst/>
          </a:prstGeom>
          <a:ln w="12700">
            <a:miter lim="400000"/>
          </a:ln>
        </p:spPr>
      </p:pic>
      <p:pic>
        <p:nvPicPr>
          <p:cNvPr id="420" name="Picture5.gif"/>
          <p:cNvPicPr>
            <a:picLocks noChangeAspect="1"/>
          </p:cNvPicPr>
          <p:nvPr/>
        </p:nvPicPr>
        <p:blipFill>
          <a:blip r:embed="rId6">
            <a:extLst/>
          </a:blip>
          <a:stretch>
            <a:fillRect/>
          </a:stretch>
        </p:blipFill>
        <p:spPr>
          <a:xfrm>
            <a:off x="9601200" y="2298700"/>
            <a:ext cx="769363" cy="698500"/>
          </a:xfrm>
          <a:prstGeom prst="rect">
            <a:avLst/>
          </a:prstGeom>
          <a:ln w="12700">
            <a:miter lim="400000"/>
          </a:ln>
        </p:spPr>
      </p:pic>
      <p:pic>
        <p:nvPicPr>
          <p:cNvPr id="421" name="Picture6.gif"/>
          <p:cNvPicPr>
            <a:picLocks noChangeAspect="1"/>
          </p:cNvPicPr>
          <p:nvPr/>
        </p:nvPicPr>
        <p:blipFill>
          <a:blip r:embed="rId7">
            <a:extLst/>
          </a:blip>
          <a:stretch>
            <a:fillRect/>
          </a:stretch>
        </p:blipFill>
        <p:spPr>
          <a:xfrm>
            <a:off x="9652000" y="2679700"/>
            <a:ext cx="645628" cy="685800"/>
          </a:xfrm>
          <a:prstGeom prst="rect">
            <a:avLst/>
          </a:prstGeom>
          <a:ln w="12700">
            <a:miter lim="400000"/>
          </a:ln>
        </p:spPr>
      </p:pic>
      <p:pic>
        <p:nvPicPr>
          <p:cNvPr id="422" name="Picture8.gif"/>
          <p:cNvPicPr>
            <a:picLocks noChangeAspect="1"/>
          </p:cNvPicPr>
          <p:nvPr/>
        </p:nvPicPr>
        <p:blipFill>
          <a:blip r:embed="rId9">
            <a:extLst/>
          </a:blip>
          <a:stretch>
            <a:fillRect/>
          </a:stretch>
        </p:blipFill>
        <p:spPr>
          <a:xfrm>
            <a:off x="8623300" y="2235200"/>
            <a:ext cx="841973" cy="685800"/>
          </a:xfrm>
          <a:prstGeom prst="rect">
            <a:avLst/>
          </a:prstGeom>
          <a:ln w="12700">
            <a:miter lim="400000"/>
          </a:ln>
        </p:spPr>
      </p:pic>
      <p:pic>
        <p:nvPicPr>
          <p:cNvPr id="423" name="Picture9.gif"/>
          <p:cNvPicPr>
            <a:picLocks noChangeAspect="1"/>
          </p:cNvPicPr>
          <p:nvPr/>
        </p:nvPicPr>
        <p:blipFill>
          <a:blip r:embed="rId10">
            <a:extLst/>
          </a:blip>
          <a:stretch>
            <a:fillRect/>
          </a:stretch>
        </p:blipFill>
        <p:spPr>
          <a:xfrm>
            <a:off x="9639300" y="1003300"/>
            <a:ext cx="546100" cy="549151"/>
          </a:xfrm>
          <a:prstGeom prst="rect">
            <a:avLst/>
          </a:prstGeom>
          <a:ln w="12700">
            <a:miter lim="400000"/>
          </a:ln>
        </p:spPr>
      </p:pic>
      <p:pic>
        <p:nvPicPr>
          <p:cNvPr id="424" name="Picture5.gif"/>
          <p:cNvPicPr>
            <a:picLocks noChangeAspect="1"/>
          </p:cNvPicPr>
          <p:nvPr/>
        </p:nvPicPr>
        <p:blipFill>
          <a:blip r:embed="rId6">
            <a:extLst/>
          </a:blip>
          <a:stretch>
            <a:fillRect/>
          </a:stretch>
        </p:blipFill>
        <p:spPr>
          <a:xfrm>
            <a:off x="5461000" y="2095500"/>
            <a:ext cx="769363" cy="698500"/>
          </a:xfrm>
          <a:prstGeom prst="rect">
            <a:avLst/>
          </a:prstGeom>
          <a:ln w="12700">
            <a:miter lim="400000"/>
          </a:ln>
        </p:spPr>
      </p:pic>
      <p:pic>
        <p:nvPicPr>
          <p:cNvPr id="425" name="Picture3.gif"/>
          <p:cNvPicPr>
            <a:picLocks noChangeAspect="1"/>
          </p:cNvPicPr>
          <p:nvPr/>
        </p:nvPicPr>
        <p:blipFill>
          <a:blip r:embed="rId4">
            <a:extLst/>
          </a:blip>
          <a:stretch>
            <a:fillRect/>
          </a:stretch>
        </p:blipFill>
        <p:spPr>
          <a:xfrm>
            <a:off x="6096000" y="2743200"/>
            <a:ext cx="564200" cy="482600"/>
          </a:xfrm>
          <a:prstGeom prst="rect">
            <a:avLst/>
          </a:prstGeom>
          <a:ln w="12700">
            <a:miter lim="400000"/>
          </a:ln>
        </p:spPr>
      </p:pic>
      <p:pic>
        <p:nvPicPr>
          <p:cNvPr id="426" name="Picture5.gif"/>
          <p:cNvPicPr>
            <a:picLocks noChangeAspect="1"/>
          </p:cNvPicPr>
          <p:nvPr/>
        </p:nvPicPr>
        <p:blipFill>
          <a:blip r:embed="rId6">
            <a:extLst/>
          </a:blip>
          <a:stretch>
            <a:fillRect/>
          </a:stretch>
        </p:blipFill>
        <p:spPr>
          <a:xfrm>
            <a:off x="5613400" y="2667000"/>
            <a:ext cx="769363" cy="698500"/>
          </a:xfrm>
          <a:prstGeom prst="rect">
            <a:avLst/>
          </a:prstGeom>
          <a:ln w="12700">
            <a:miter lim="400000"/>
          </a:ln>
        </p:spPr>
      </p:pic>
      <p:pic>
        <p:nvPicPr>
          <p:cNvPr id="427" name="Picture1.gif"/>
          <p:cNvPicPr>
            <a:picLocks noChangeAspect="1"/>
          </p:cNvPicPr>
          <p:nvPr/>
        </p:nvPicPr>
        <p:blipFill>
          <a:blip r:embed="rId2">
            <a:extLst/>
          </a:blip>
          <a:stretch>
            <a:fillRect/>
          </a:stretch>
        </p:blipFill>
        <p:spPr>
          <a:xfrm>
            <a:off x="10731500" y="1295400"/>
            <a:ext cx="586868" cy="584200"/>
          </a:xfrm>
          <a:prstGeom prst="rect">
            <a:avLst/>
          </a:prstGeom>
          <a:ln w="12700">
            <a:miter lim="400000"/>
          </a:ln>
        </p:spPr>
      </p:pic>
      <p:pic>
        <p:nvPicPr>
          <p:cNvPr id="428" name="Picture2.gif"/>
          <p:cNvPicPr>
            <a:picLocks noChangeAspect="1"/>
          </p:cNvPicPr>
          <p:nvPr/>
        </p:nvPicPr>
        <p:blipFill>
          <a:blip r:embed="rId3">
            <a:extLst/>
          </a:blip>
          <a:stretch>
            <a:fillRect/>
          </a:stretch>
        </p:blipFill>
        <p:spPr>
          <a:xfrm>
            <a:off x="6045200" y="1536700"/>
            <a:ext cx="609357" cy="584200"/>
          </a:xfrm>
          <a:prstGeom prst="rect">
            <a:avLst/>
          </a:prstGeom>
          <a:ln w="12700">
            <a:miter lim="400000"/>
          </a:ln>
        </p:spPr>
      </p:pic>
      <p:pic>
        <p:nvPicPr>
          <p:cNvPr id="429" name="Picture3.gif"/>
          <p:cNvPicPr>
            <a:picLocks noChangeAspect="1"/>
          </p:cNvPicPr>
          <p:nvPr/>
        </p:nvPicPr>
        <p:blipFill>
          <a:blip r:embed="rId4">
            <a:extLst/>
          </a:blip>
          <a:stretch>
            <a:fillRect/>
          </a:stretch>
        </p:blipFill>
        <p:spPr>
          <a:xfrm>
            <a:off x="8610600" y="1257300"/>
            <a:ext cx="564200" cy="482600"/>
          </a:xfrm>
          <a:prstGeom prst="rect">
            <a:avLst/>
          </a:prstGeom>
          <a:ln w="12700">
            <a:miter lim="400000"/>
          </a:ln>
        </p:spPr>
      </p:pic>
      <p:pic>
        <p:nvPicPr>
          <p:cNvPr id="430" name="Picture4.gif"/>
          <p:cNvPicPr>
            <a:picLocks noChangeAspect="1"/>
          </p:cNvPicPr>
          <p:nvPr/>
        </p:nvPicPr>
        <p:blipFill>
          <a:blip r:embed="rId5">
            <a:extLst/>
          </a:blip>
          <a:stretch>
            <a:fillRect/>
          </a:stretch>
        </p:blipFill>
        <p:spPr>
          <a:xfrm>
            <a:off x="8204200" y="3048000"/>
            <a:ext cx="711086" cy="698500"/>
          </a:xfrm>
          <a:prstGeom prst="rect">
            <a:avLst/>
          </a:prstGeom>
          <a:ln w="12700">
            <a:miter lim="400000"/>
          </a:ln>
        </p:spPr>
      </p:pic>
      <p:pic>
        <p:nvPicPr>
          <p:cNvPr id="431" name="Picture5.gif"/>
          <p:cNvPicPr>
            <a:picLocks noChangeAspect="1"/>
          </p:cNvPicPr>
          <p:nvPr/>
        </p:nvPicPr>
        <p:blipFill>
          <a:blip r:embed="rId6">
            <a:extLst/>
          </a:blip>
          <a:stretch>
            <a:fillRect/>
          </a:stretch>
        </p:blipFill>
        <p:spPr>
          <a:xfrm>
            <a:off x="9639300" y="3073400"/>
            <a:ext cx="769363" cy="698500"/>
          </a:xfrm>
          <a:prstGeom prst="rect">
            <a:avLst/>
          </a:prstGeom>
          <a:ln w="12700">
            <a:miter lim="400000"/>
          </a:ln>
        </p:spPr>
      </p:pic>
      <p:pic>
        <p:nvPicPr>
          <p:cNvPr id="432" name="Picture6.gif"/>
          <p:cNvPicPr>
            <a:picLocks noChangeAspect="1"/>
          </p:cNvPicPr>
          <p:nvPr/>
        </p:nvPicPr>
        <p:blipFill>
          <a:blip r:embed="rId7">
            <a:extLst/>
          </a:blip>
          <a:stretch>
            <a:fillRect/>
          </a:stretch>
        </p:blipFill>
        <p:spPr>
          <a:xfrm>
            <a:off x="8153400" y="2730500"/>
            <a:ext cx="645628" cy="685800"/>
          </a:xfrm>
          <a:prstGeom prst="rect">
            <a:avLst/>
          </a:prstGeom>
          <a:ln w="12700">
            <a:miter lim="400000"/>
          </a:ln>
        </p:spPr>
      </p:pic>
      <p:pic>
        <p:nvPicPr>
          <p:cNvPr id="433" name="Picture8.gif"/>
          <p:cNvPicPr>
            <a:picLocks noChangeAspect="1"/>
          </p:cNvPicPr>
          <p:nvPr/>
        </p:nvPicPr>
        <p:blipFill>
          <a:blip r:embed="rId9">
            <a:extLst/>
          </a:blip>
          <a:stretch>
            <a:fillRect/>
          </a:stretch>
        </p:blipFill>
        <p:spPr>
          <a:xfrm>
            <a:off x="7302500" y="2946400"/>
            <a:ext cx="841973" cy="685800"/>
          </a:xfrm>
          <a:prstGeom prst="rect">
            <a:avLst/>
          </a:prstGeom>
          <a:ln w="12700">
            <a:miter lim="400000"/>
          </a:ln>
        </p:spPr>
      </p:pic>
      <p:pic>
        <p:nvPicPr>
          <p:cNvPr id="434" name="Picture9.gif"/>
          <p:cNvPicPr>
            <a:picLocks noChangeAspect="1"/>
          </p:cNvPicPr>
          <p:nvPr/>
        </p:nvPicPr>
        <p:blipFill>
          <a:blip r:embed="rId10">
            <a:extLst/>
          </a:blip>
          <a:stretch>
            <a:fillRect/>
          </a:stretch>
        </p:blipFill>
        <p:spPr>
          <a:xfrm>
            <a:off x="8686800" y="1460500"/>
            <a:ext cx="546100" cy="549151"/>
          </a:xfrm>
          <a:prstGeom prst="rect">
            <a:avLst/>
          </a:prstGeom>
          <a:ln w="12700">
            <a:miter lim="400000"/>
          </a:ln>
        </p:spPr>
      </p:pic>
      <p:pic>
        <p:nvPicPr>
          <p:cNvPr id="435" name="Picture5.gif"/>
          <p:cNvPicPr>
            <a:picLocks noChangeAspect="1"/>
          </p:cNvPicPr>
          <p:nvPr/>
        </p:nvPicPr>
        <p:blipFill>
          <a:blip r:embed="rId6">
            <a:extLst/>
          </a:blip>
          <a:stretch>
            <a:fillRect/>
          </a:stretch>
        </p:blipFill>
        <p:spPr>
          <a:xfrm>
            <a:off x="5219700" y="3200400"/>
            <a:ext cx="769363" cy="698500"/>
          </a:xfrm>
          <a:prstGeom prst="rect">
            <a:avLst/>
          </a:prstGeom>
          <a:ln w="12700">
            <a:miter lim="400000"/>
          </a:ln>
        </p:spPr>
      </p:pic>
      <p:pic>
        <p:nvPicPr>
          <p:cNvPr id="436" name="Picture3.gif"/>
          <p:cNvPicPr>
            <a:picLocks noChangeAspect="1"/>
          </p:cNvPicPr>
          <p:nvPr/>
        </p:nvPicPr>
        <p:blipFill>
          <a:blip r:embed="rId4">
            <a:extLst/>
          </a:blip>
          <a:stretch>
            <a:fillRect/>
          </a:stretch>
        </p:blipFill>
        <p:spPr>
          <a:xfrm>
            <a:off x="6629400" y="3162300"/>
            <a:ext cx="564200" cy="482600"/>
          </a:xfrm>
          <a:prstGeom prst="rect">
            <a:avLst/>
          </a:prstGeom>
          <a:ln w="12700">
            <a:miter lim="400000"/>
          </a:ln>
        </p:spPr>
      </p:pic>
      <p:pic>
        <p:nvPicPr>
          <p:cNvPr id="437" name="Picture5.gif"/>
          <p:cNvPicPr>
            <a:picLocks noChangeAspect="1"/>
          </p:cNvPicPr>
          <p:nvPr/>
        </p:nvPicPr>
        <p:blipFill>
          <a:blip r:embed="rId6">
            <a:extLst/>
          </a:blip>
          <a:stretch>
            <a:fillRect/>
          </a:stretch>
        </p:blipFill>
        <p:spPr>
          <a:xfrm>
            <a:off x="7302500" y="2032000"/>
            <a:ext cx="769363" cy="698500"/>
          </a:xfrm>
          <a:prstGeom prst="rect">
            <a:avLst/>
          </a:prstGeom>
          <a:ln w="12700">
            <a:miter lim="400000"/>
          </a:ln>
        </p:spPr>
      </p:pic>
      <p:pic>
        <p:nvPicPr>
          <p:cNvPr id="438" name="Picture1.gif"/>
          <p:cNvPicPr>
            <a:picLocks noChangeAspect="1"/>
          </p:cNvPicPr>
          <p:nvPr/>
        </p:nvPicPr>
        <p:blipFill>
          <a:blip r:embed="rId2">
            <a:extLst/>
          </a:blip>
          <a:stretch>
            <a:fillRect/>
          </a:stretch>
        </p:blipFill>
        <p:spPr>
          <a:xfrm>
            <a:off x="7848600" y="1790700"/>
            <a:ext cx="586868" cy="584200"/>
          </a:xfrm>
          <a:prstGeom prst="rect">
            <a:avLst/>
          </a:prstGeom>
          <a:ln w="12700">
            <a:miter lim="400000"/>
          </a:ln>
        </p:spPr>
      </p:pic>
      <p:pic>
        <p:nvPicPr>
          <p:cNvPr id="439" name="Picture2.gif"/>
          <p:cNvPicPr>
            <a:picLocks noChangeAspect="1"/>
          </p:cNvPicPr>
          <p:nvPr/>
        </p:nvPicPr>
        <p:blipFill>
          <a:blip r:embed="rId3">
            <a:extLst/>
          </a:blip>
          <a:stretch>
            <a:fillRect/>
          </a:stretch>
        </p:blipFill>
        <p:spPr>
          <a:xfrm>
            <a:off x="6654800" y="3644900"/>
            <a:ext cx="609357" cy="584200"/>
          </a:xfrm>
          <a:prstGeom prst="rect">
            <a:avLst/>
          </a:prstGeom>
          <a:ln w="12700">
            <a:miter lim="400000"/>
          </a:ln>
        </p:spPr>
      </p:pic>
      <p:pic>
        <p:nvPicPr>
          <p:cNvPr id="440" name="Picture3.gif"/>
          <p:cNvPicPr>
            <a:picLocks noChangeAspect="1"/>
          </p:cNvPicPr>
          <p:nvPr/>
        </p:nvPicPr>
        <p:blipFill>
          <a:blip r:embed="rId4">
            <a:extLst/>
          </a:blip>
          <a:stretch>
            <a:fillRect/>
          </a:stretch>
        </p:blipFill>
        <p:spPr>
          <a:xfrm>
            <a:off x="7353300" y="1333500"/>
            <a:ext cx="564200" cy="482600"/>
          </a:xfrm>
          <a:prstGeom prst="rect">
            <a:avLst/>
          </a:prstGeom>
          <a:ln w="12700">
            <a:miter lim="400000"/>
          </a:ln>
        </p:spPr>
      </p:pic>
      <p:pic>
        <p:nvPicPr>
          <p:cNvPr id="441" name="Picture4.gif"/>
          <p:cNvPicPr>
            <a:picLocks noChangeAspect="1"/>
          </p:cNvPicPr>
          <p:nvPr/>
        </p:nvPicPr>
        <p:blipFill>
          <a:blip r:embed="rId5">
            <a:extLst/>
          </a:blip>
          <a:stretch>
            <a:fillRect/>
          </a:stretch>
        </p:blipFill>
        <p:spPr>
          <a:xfrm>
            <a:off x="7353300" y="2438400"/>
            <a:ext cx="711086" cy="698500"/>
          </a:xfrm>
          <a:prstGeom prst="rect">
            <a:avLst/>
          </a:prstGeom>
          <a:ln w="12700">
            <a:miter lim="400000"/>
          </a:ln>
        </p:spPr>
      </p:pic>
      <p:pic>
        <p:nvPicPr>
          <p:cNvPr id="442" name="Picture5.gif"/>
          <p:cNvPicPr>
            <a:picLocks noChangeAspect="1"/>
          </p:cNvPicPr>
          <p:nvPr/>
        </p:nvPicPr>
        <p:blipFill>
          <a:blip r:embed="rId6">
            <a:extLst/>
          </a:blip>
          <a:stretch>
            <a:fillRect/>
          </a:stretch>
        </p:blipFill>
        <p:spPr>
          <a:xfrm>
            <a:off x="9550400" y="1422400"/>
            <a:ext cx="769363" cy="698500"/>
          </a:xfrm>
          <a:prstGeom prst="rect">
            <a:avLst/>
          </a:prstGeom>
          <a:ln w="12700">
            <a:miter lim="400000"/>
          </a:ln>
        </p:spPr>
      </p:pic>
      <p:pic>
        <p:nvPicPr>
          <p:cNvPr id="443" name="Picture6.gif"/>
          <p:cNvPicPr>
            <a:picLocks noChangeAspect="1"/>
          </p:cNvPicPr>
          <p:nvPr/>
        </p:nvPicPr>
        <p:blipFill>
          <a:blip r:embed="rId7">
            <a:extLst/>
          </a:blip>
          <a:stretch>
            <a:fillRect/>
          </a:stretch>
        </p:blipFill>
        <p:spPr>
          <a:xfrm>
            <a:off x="6616700" y="3378200"/>
            <a:ext cx="645628" cy="685800"/>
          </a:xfrm>
          <a:prstGeom prst="rect">
            <a:avLst/>
          </a:prstGeom>
          <a:ln w="12700">
            <a:miter lim="400000"/>
          </a:ln>
        </p:spPr>
      </p:pic>
      <p:pic>
        <p:nvPicPr>
          <p:cNvPr id="444" name="Picture8.gif"/>
          <p:cNvPicPr>
            <a:picLocks noChangeAspect="1"/>
          </p:cNvPicPr>
          <p:nvPr/>
        </p:nvPicPr>
        <p:blipFill>
          <a:blip r:embed="rId9">
            <a:extLst/>
          </a:blip>
          <a:stretch>
            <a:fillRect/>
          </a:stretch>
        </p:blipFill>
        <p:spPr>
          <a:xfrm>
            <a:off x="5130800" y="3619500"/>
            <a:ext cx="841973" cy="685800"/>
          </a:xfrm>
          <a:prstGeom prst="rect">
            <a:avLst/>
          </a:prstGeom>
          <a:ln w="12700">
            <a:miter lim="400000"/>
          </a:ln>
        </p:spPr>
      </p:pic>
      <p:pic>
        <p:nvPicPr>
          <p:cNvPr id="445" name="Picture9.gif"/>
          <p:cNvPicPr>
            <a:picLocks noChangeAspect="1"/>
          </p:cNvPicPr>
          <p:nvPr/>
        </p:nvPicPr>
        <p:blipFill>
          <a:blip r:embed="rId10">
            <a:extLst/>
          </a:blip>
          <a:stretch>
            <a:fillRect/>
          </a:stretch>
        </p:blipFill>
        <p:spPr>
          <a:xfrm>
            <a:off x="9728200" y="3517900"/>
            <a:ext cx="546100" cy="549151"/>
          </a:xfrm>
          <a:prstGeom prst="rect">
            <a:avLst/>
          </a:prstGeom>
          <a:ln w="12700">
            <a:miter lim="400000"/>
          </a:ln>
        </p:spPr>
      </p:pic>
      <p:pic>
        <p:nvPicPr>
          <p:cNvPr id="446" name="Picture5.gif"/>
          <p:cNvPicPr>
            <a:picLocks noChangeAspect="1"/>
          </p:cNvPicPr>
          <p:nvPr/>
        </p:nvPicPr>
        <p:blipFill>
          <a:blip r:embed="rId6">
            <a:extLst/>
          </a:blip>
          <a:stretch>
            <a:fillRect/>
          </a:stretch>
        </p:blipFill>
        <p:spPr>
          <a:xfrm>
            <a:off x="8636000" y="2578100"/>
            <a:ext cx="769363" cy="698500"/>
          </a:xfrm>
          <a:prstGeom prst="rect">
            <a:avLst/>
          </a:prstGeom>
          <a:ln w="12700">
            <a:miter lim="400000"/>
          </a:ln>
        </p:spPr>
      </p:pic>
      <p:pic>
        <p:nvPicPr>
          <p:cNvPr id="447" name="Picture3.gif"/>
          <p:cNvPicPr>
            <a:picLocks noChangeAspect="1"/>
          </p:cNvPicPr>
          <p:nvPr/>
        </p:nvPicPr>
        <p:blipFill>
          <a:blip r:embed="rId4">
            <a:extLst/>
          </a:blip>
          <a:stretch>
            <a:fillRect/>
          </a:stretch>
        </p:blipFill>
        <p:spPr>
          <a:xfrm>
            <a:off x="6438900" y="2438400"/>
            <a:ext cx="564200" cy="482600"/>
          </a:xfrm>
          <a:prstGeom prst="rect">
            <a:avLst/>
          </a:prstGeom>
          <a:ln w="12700">
            <a:miter lim="400000"/>
          </a:ln>
        </p:spPr>
      </p:pic>
      <p:pic>
        <p:nvPicPr>
          <p:cNvPr id="448" name="Picture5.gif"/>
          <p:cNvPicPr>
            <a:picLocks noChangeAspect="1"/>
          </p:cNvPicPr>
          <p:nvPr/>
        </p:nvPicPr>
        <p:blipFill>
          <a:blip r:embed="rId6">
            <a:extLst/>
          </a:blip>
          <a:stretch>
            <a:fillRect/>
          </a:stretch>
        </p:blipFill>
        <p:spPr>
          <a:xfrm>
            <a:off x="6451600" y="2628900"/>
            <a:ext cx="769363" cy="698500"/>
          </a:xfrm>
          <a:prstGeom prst="rect">
            <a:avLst/>
          </a:prstGeom>
          <a:ln w="12700">
            <a:miter lim="400000"/>
          </a:ln>
        </p:spPr>
      </p:pic>
      <p:pic>
        <p:nvPicPr>
          <p:cNvPr id="449" name="Picture4.gif"/>
          <p:cNvPicPr>
            <a:picLocks noChangeAspect="1"/>
          </p:cNvPicPr>
          <p:nvPr/>
        </p:nvPicPr>
        <p:blipFill>
          <a:blip r:embed="rId5">
            <a:extLst/>
          </a:blip>
          <a:stretch>
            <a:fillRect/>
          </a:stretch>
        </p:blipFill>
        <p:spPr>
          <a:xfrm>
            <a:off x="3695700" y="5880100"/>
            <a:ext cx="711086" cy="698500"/>
          </a:xfrm>
          <a:prstGeom prst="rect">
            <a:avLst/>
          </a:prstGeom>
          <a:ln w="12700">
            <a:miter lim="400000"/>
          </a:ln>
        </p:spPr>
      </p:pic>
      <p:pic>
        <p:nvPicPr>
          <p:cNvPr id="450" name="Picture5.gif"/>
          <p:cNvPicPr>
            <a:picLocks noChangeAspect="1"/>
          </p:cNvPicPr>
          <p:nvPr/>
        </p:nvPicPr>
        <p:blipFill>
          <a:blip r:embed="rId6">
            <a:extLst/>
          </a:blip>
          <a:stretch>
            <a:fillRect/>
          </a:stretch>
        </p:blipFill>
        <p:spPr>
          <a:xfrm>
            <a:off x="3733800" y="6705600"/>
            <a:ext cx="769363" cy="698500"/>
          </a:xfrm>
          <a:prstGeom prst="rect">
            <a:avLst/>
          </a:prstGeom>
          <a:ln w="12700">
            <a:miter lim="400000"/>
          </a:ln>
        </p:spPr>
      </p:pic>
      <p:pic>
        <p:nvPicPr>
          <p:cNvPr id="451" name="Picture1.gif"/>
          <p:cNvPicPr>
            <a:picLocks noChangeAspect="1"/>
          </p:cNvPicPr>
          <p:nvPr/>
        </p:nvPicPr>
        <p:blipFill>
          <a:blip r:embed="rId2">
            <a:extLst/>
          </a:blip>
          <a:stretch>
            <a:fillRect/>
          </a:stretch>
        </p:blipFill>
        <p:spPr>
          <a:xfrm>
            <a:off x="7543800" y="5384800"/>
            <a:ext cx="586868" cy="584200"/>
          </a:xfrm>
          <a:prstGeom prst="rect">
            <a:avLst/>
          </a:prstGeom>
          <a:ln w="12700">
            <a:miter lim="400000"/>
          </a:ln>
        </p:spPr>
      </p:pic>
      <p:pic>
        <p:nvPicPr>
          <p:cNvPr id="452" name="Picture3.gif"/>
          <p:cNvPicPr>
            <a:picLocks noChangeAspect="1"/>
          </p:cNvPicPr>
          <p:nvPr/>
        </p:nvPicPr>
        <p:blipFill>
          <a:blip r:embed="rId4">
            <a:extLst/>
          </a:blip>
          <a:stretch>
            <a:fillRect/>
          </a:stretch>
        </p:blipFill>
        <p:spPr>
          <a:xfrm>
            <a:off x="5943600" y="7569200"/>
            <a:ext cx="564200" cy="482600"/>
          </a:xfrm>
          <a:prstGeom prst="rect">
            <a:avLst/>
          </a:prstGeom>
          <a:ln w="12700">
            <a:miter lim="400000"/>
          </a:ln>
        </p:spPr>
      </p:pic>
      <p:pic>
        <p:nvPicPr>
          <p:cNvPr id="453" name="Picture5.gif"/>
          <p:cNvPicPr>
            <a:picLocks noChangeAspect="1"/>
          </p:cNvPicPr>
          <p:nvPr/>
        </p:nvPicPr>
        <p:blipFill>
          <a:blip r:embed="rId6">
            <a:extLst/>
          </a:blip>
          <a:stretch>
            <a:fillRect/>
          </a:stretch>
        </p:blipFill>
        <p:spPr>
          <a:xfrm>
            <a:off x="4114800" y="5664200"/>
            <a:ext cx="699421" cy="635000"/>
          </a:xfrm>
          <a:prstGeom prst="rect">
            <a:avLst/>
          </a:prstGeom>
          <a:ln w="12700">
            <a:miter lim="400000"/>
          </a:ln>
        </p:spPr>
      </p:pic>
      <p:pic>
        <p:nvPicPr>
          <p:cNvPr id="454" name="Picture6.gif"/>
          <p:cNvPicPr>
            <a:picLocks noChangeAspect="1"/>
          </p:cNvPicPr>
          <p:nvPr/>
        </p:nvPicPr>
        <p:blipFill>
          <a:blip r:embed="rId7">
            <a:extLst/>
          </a:blip>
          <a:stretch>
            <a:fillRect/>
          </a:stretch>
        </p:blipFill>
        <p:spPr>
          <a:xfrm>
            <a:off x="4546600" y="5054600"/>
            <a:ext cx="645628" cy="685800"/>
          </a:xfrm>
          <a:prstGeom prst="rect">
            <a:avLst/>
          </a:prstGeom>
          <a:ln w="12700">
            <a:miter lim="400000"/>
          </a:ln>
        </p:spPr>
      </p:pic>
      <p:pic>
        <p:nvPicPr>
          <p:cNvPr id="455" name="Picture9.gif"/>
          <p:cNvPicPr>
            <a:picLocks noChangeAspect="1"/>
          </p:cNvPicPr>
          <p:nvPr/>
        </p:nvPicPr>
        <p:blipFill>
          <a:blip r:embed="rId10">
            <a:extLst/>
          </a:blip>
          <a:stretch>
            <a:fillRect/>
          </a:stretch>
        </p:blipFill>
        <p:spPr>
          <a:xfrm>
            <a:off x="6565900" y="6045200"/>
            <a:ext cx="546100" cy="549151"/>
          </a:xfrm>
          <a:prstGeom prst="rect">
            <a:avLst/>
          </a:prstGeom>
          <a:ln w="12700">
            <a:miter lim="400000"/>
          </a:ln>
        </p:spPr>
      </p:pic>
      <p:pic>
        <p:nvPicPr>
          <p:cNvPr id="456" name="Picture3.gif"/>
          <p:cNvPicPr>
            <a:picLocks noChangeAspect="1"/>
          </p:cNvPicPr>
          <p:nvPr/>
        </p:nvPicPr>
        <p:blipFill>
          <a:blip r:embed="rId4">
            <a:extLst/>
          </a:blip>
          <a:stretch>
            <a:fillRect/>
          </a:stretch>
        </p:blipFill>
        <p:spPr>
          <a:xfrm>
            <a:off x="5041900" y="6654800"/>
            <a:ext cx="564200" cy="482600"/>
          </a:xfrm>
          <a:prstGeom prst="rect">
            <a:avLst/>
          </a:prstGeom>
          <a:ln w="12700">
            <a:miter lim="400000"/>
          </a:ln>
        </p:spPr>
      </p:pic>
      <p:pic>
        <p:nvPicPr>
          <p:cNvPr id="457" name="Picture5.gif"/>
          <p:cNvPicPr>
            <a:picLocks noChangeAspect="1"/>
          </p:cNvPicPr>
          <p:nvPr/>
        </p:nvPicPr>
        <p:blipFill>
          <a:blip r:embed="rId6">
            <a:extLst/>
          </a:blip>
          <a:stretch>
            <a:fillRect/>
          </a:stretch>
        </p:blipFill>
        <p:spPr>
          <a:xfrm>
            <a:off x="5298476" y="5854700"/>
            <a:ext cx="741387" cy="673100"/>
          </a:xfrm>
          <a:prstGeom prst="rect">
            <a:avLst/>
          </a:prstGeom>
          <a:ln w="12700">
            <a:miter lim="400000"/>
          </a:ln>
        </p:spPr>
      </p:pic>
      <p:pic>
        <p:nvPicPr>
          <p:cNvPr id="458" name="Picture3.gif"/>
          <p:cNvPicPr>
            <a:picLocks noChangeAspect="1"/>
          </p:cNvPicPr>
          <p:nvPr/>
        </p:nvPicPr>
        <p:blipFill>
          <a:blip r:embed="rId4">
            <a:extLst/>
          </a:blip>
          <a:stretch>
            <a:fillRect/>
          </a:stretch>
        </p:blipFill>
        <p:spPr>
          <a:xfrm>
            <a:off x="5791200" y="5791200"/>
            <a:ext cx="564200" cy="482600"/>
          </a:xfrm>
          <a:prstGeom prst="rect">
            <a:avLst/>
          </a:prstGeom>
          <a:ln w="12700">
            <a:miter lim="400000"/>
          </a:ln>
        </p:spPr>
      </p:pic>
      <p:pic>
        <p:nvPicPr>
          <p:cNvPr id="459" name="Picture5.gif"/>
          <p:cNvPicPr>
            <a:picLocks noChangeAspect="1"/>
          </p:cNvPicPr>
          <p:nvPr/>
        </p:nvPicPr>
        <p:blipFill>
          <a:blip r:embed="rId6">
            <a:extLst/>
          </a:blip>
          <a:stretch>
            <a:fillRect/>
          </a:stretch>
        </p:blipFill>
        <p:spPr>
          <a:xfrm>
            <a:off x="6096000" y="5740400"/>
            <a:ext cx="769363" cy="698500"/>
          </a:xfrm>
          <a:prstGeom prst="rect">
            <a:avLst/>
          </a:prstGeom>
          <a:ln w="12700">
            <a:miter lim="400000"/>
          </a:ln>
        </p:spPr>
      </p:pic>
      <p:pic>
        <p:nvPicPr>
          <p:cNvPr id="460" name="Picture2.gif"/>
          <p:cNvPicPr>
            <a:picLocks noChangeAspect="1"/>
          </p:cNvPicPr>
          <p:nvPr/>
        </p:nvPicPr>
        <p:blipFill>
          <a:blip r:embed="rId3">
            <a:extLst/>
          </a:blip>
          <a:stretch>
            <a:fillRect/>
          </a:stretch>
        </p:blipFill>
        <p:spPr>
          <a:xfrm>
            <a:off x="4381500" y="5372100"/>
            <a:ext cx="609357" cy="584200"/>
          </a:xfrm>
          <a:prstGeom prst="rect">
            <a:avLst/>
          </a:prstGeom>
          <a:ln w="12700">
            <a:miter lim="400000"/>
          </a:ln>
        </p:spPr>
      </p:pic>
      <p:pic>
        <p:nvPicPr>
          <p:cNvPr id="461" name="Picture5.gif"/>
          <p:cNvPicPr>
            <a:picLocks noChangeAspect="1"/>
          </p:cNvPicPr>
          <p:nvPr/>
        </p:nvPicPr>
        <p:blipFill>
          <a:blip r:embed="rId6">
            <a:extLst/>
          </a:blip>
          <a:stretch>
            <a:fillRect/>
          </a:stretch>
        </p:blipFill>
        <p:spPr>
          <a:xfrm>
            <a:off x="6248400" y="7327900"/>
            <a:ext cx="769363" cy="698500"/>
          </a:xfrm>
          <a:prstGeom prst="rect">
            <a:avLst/>
          </a:prstGeom>
          <a:ln w="12700">
            <a:miter lim="400000"/>
          </a:ln>
        </p:spPr>
      </p:pic>
      <p:pic>
        <p:nvPicPr>
          <p:cNvPr id="462" name="Picture3.gif"/>
          <p:cNvPicPr>
            <a:picLocks noChangeAspect="1"/>
          </p:cNvPicPr>
          <p:nvPr/>
        </p:nvPicPr>
        <p:blipFill>
          <a:blip r:embed="rId4">
            <a:extLst/>
          </a:blip>
          <a:stretch>
            <a:fillRect/>
          </a:stretch>
        </p:blipFill>
        <p:spPr>
          <a:xfrm>
            <a:off x="7645400" y="6299200"/>
            <a:ext cx="564200" cy="482600"/>
          </a:xfrm>
          <a:prstGeom prst="rect">
            <a:avLst/>
          </a:prstGeom>
          <a:ln w="12700">
            <a:miter lim="400000"/>
          </a:ln>
        </p:spPr>
      </p:pic>
      <p:pic>
        <p:nvPicPr>
          <p:cNvPr id="463" name="Picture2.gif"/>
          <p:cNvPicPr>
            <a:picLocks noChangeAspect="1"/>
          </p:cNvPicPr>
          <p:nvPr/>
        </p:nvPicPr>
        <p:blipFill>
          <a:blip r:embed="rId3">
            <a:extLst/>
          </a:blip>
          <a:stretch>
            <a:fillRect/>
          </a:stretch>
        </p:blipFill>
        <p:spPr>
          <a:xfrm>
            <a:off x="5537200" y="7505700"/>
            <a:ext cx="609357" cy="584200"/>
          </a:xfrm>
          <a:prstGeom prst="rect">
            <a:avLst/>
          </a:prstGeom>
          <a:ln w="12700">
            <a:miter lim="400000"/>
          </a:ln>
        </p:spPr>
      </p:pic>
      <p:pic>
        <p:nvPicPr>
          <p:cNvPr id="464" name="Picture6.gif"/>
          <p:cNvPicPr>
            <a:picLocks noChangeAspect="1"/>
          </p:cNvPicPr>
          <p:nvPr/>
        </p:nvPicPr>
        <p:blipFill>
          <a:blip r:embed="rId7">
            <a:extLst/>
          </a:blip>
          <a:stretch>
            <a:fillRect/>
          </a:stretch>
        </p:blipFill>
        <p:spPr>
          <a:xfrm>
            <a:off x="6642100" y="7226300"/>
            <a:ext cx="645628" cy="685800"/>
          </a:xfrm>
          <a:prstGeom prst="rect">
            <a:avLst/>
          </a:prstGeom>
          <a:ln w="12700">
            <a:miter lim="400000"/>
          </a:ln>
        </p:spPr>
      </p:pic>
      <p:pic>
        <p:nvPicPr>
          <p:cNvPr id="465" name="Picture8.gif"/>
          <p:cNvPicPr>
            <a:picLocks noChangeAspect="1"/>
          </p:cNvPicPr>
          <p:nvPr/>
        </p:nvPicPr>
        <p:blipFill>
          <a:blip r:embed="rId9">
            <a:extLst/>
          </a:blip>
          <a:stretch>
            <a:fillRect/>
          </a:stretch>
        </p:blipFill>
        <p:spPr>
          <a:xfrm>
            <a:off x="6654800" y="6946900"/>
            <a:ext cx="841973" cy="685800"/>
          </a:xfrm>
          <a:prstGeom prst="rect">
            <a:avLst/>
          </a:prstGeom>
          <a:ln w="12700">
            <a:miter lim="400000"/>
          </a:ln>
        </p:spPr>
      </p:pic>
      <p:pic>
        <p:nvPicPr>
          <p:cNvPr id="466" name="Picture3.gif"/>
          <p:cNvPicPr>
            <a:picLocks noChangeAspect="1"/>
          </p:cNvPicPr>
          <p:nvPr/>
        </p:nvPicPr>
        <p:blipFill>
          <a:blip r:embed="rId4">
            <a:extLst/>
          </a:blip>
          <a:stretch>
            <a:fillRect/>
          </a:stretch>
        </p:blipFill>
        <p:spPr>
          <a:xfrm>
            <a:off x="5080000" y="6273800"/>
            <a:ext cx="564200" cy="482600"/>
          </a:xfrm>
          <a:prstGeom prst="rect">
            <a:avLst/>
          </a:prstGeom>
          <a:ln w="12700">
            <a:miter lim="400000"/>
          </a:ln>
        </p:spPr>
      </p:pic>
      <p:pic>
        <p:nvPicPr>
          <p:cNvPr id="467" name="Picture5.gif"/>
          <p:cNvPicPr>
            <a:picLocks noChangeAspect="1"/>
          </p:cNvPicPr>
          <p:nvPr/>
        </p:nvPicPr>
        <p:blipFill>
          <a:blip r:embed="rId6">
            <a:extLst/>
          </a:blip>
          <a:stretch>
            <a:fillRect/>
          </a:stretch>
        </p:blipFill>
        <p:spPr>
          <a:xfrm>
            <a:off x="4991100" y="6934200"/>
            <a:ext cx="769363" cy="698500"/>
          </a:xfrm>
          <a:prstGeom prst="rect">
            <a:avLst/>
          </a:prstGeom>
          <a:ln w="12700">
            <a:miter lim="400000"/>
          </a:ln>
        </p:spPr>
      </p:pic>
      <p:pic>
        <p:nvPicPr>
          <p:cNvPr id="468" name="Picture1.gif"/>
          <p:cNvPicPr>
            <a:picLocks noChangeAspect="1"/>
          </p:cNvPicPr>
          <p:nvPr/>
        </p:nvPicPr>
        <p:blipFill>
          <a:blip r:embed="rId2">
            <a:extLst/>
          </a:blip>
          <a:stretch>
            <a:fillRect/>
          </a:stretch>
        </p:blipFill>
        <p:spPr>
          <a:xfrm>
            <a:off x="5207000" y="7340600"/>
            <a:ext cx="586868" cy="584200"/>
          </a:xfrm>
          <a:prstGeom prst="rect">
            <a:avLst/>
          </a:prstGeom>
          <a:ln w="12700">
            <a:miter lim="400000"/>
          </a:ln>
        </p:spPr>
      </p:pic>
      <p:pic>
        <p:nvPicPr>
          <p:cNvPr id="469" name="Picture2.gif"/>
          <p:cNvPicPr>
            <a:picLocks noChangeAspect="1"/>
          </p:cNvPicPr>
          <p:nvPr/>
        </p:nvPicPr>
        <p:blipFill>
          <a:blip r:embed="rId3">
            <a:extLst/>
          </a:blip>
          <a:stretch>
            <a:fillRect/>
          </a:stretch>
        </p:blipFill>
        <p:spPr>
          <a:xfrm>
            <a:off x="7543800" y="5816600"/>
            <a:ext cx="609357" cy="584200"/>
          </a:xfrm>
          <a:prstGeom prst="rect">
            <a:avLst/>
          </a:prstGeom>
          <a:ln w="12700">
            <a:miter lim="400000"/>
          </a:ln>
        </p:spPr>
      </p:pic>
      <p:pic>
        <p:nvPicPr>
          <p:cNvPr id="470" name="Picture6.gif"/>
          <p:cNvPicPr>
            <a:picLocks noChangeAspect="1"/>
          </p:cNvPicPr>
          <p:nvPr/>
        </p:nvPicPr>
        <p:blipFill>
          <a:blip r:embed="rId7">
            <a:extLst/>
          </a:blip>
          <a:stretch>
            <a:fillRect/>
          </a:stretch>
        </p:blipFill>
        <p:spPr>
          <a:xfrm>
            <a:off x="7683500" y="6515100"/>
            <a:ext cx="645628" cy="685800"/>
          </a:xfrm>
          <a:prstGeom prst="rect">
            <a:avLst/>
          </a:prstGeom>
          <a:ln w="12700">
            <a:miter lim="400000"/>
          </a:ln>
        </p:spPr>
      </p:pic>
      <p:pic>
        <p:nvPicPr>
          <p:cNvPr id="471" name="Picture6.gif"/>
          <p:cNvPicPr>
            <a:picLocks noChangeAspect="1"/>
          </p:cNvPicPr>
          <p:nvPr/>
        </p:nvPicPr>
        <p:blipFill>
          <a:blip r:embed="rId7">
            <a:extLst/>
          </a:blip>
          <a:stretch>
            <a:fillRect/>
          </a:stretch>
        </p:blipFill>
        <p:spPr>
          <a:xfrm>
            <a:off x="8458200" y="7175500"/>
            <a:ext cx="645628" cy="685800"/>
          </a:xfrm>
          <a:prstGeom prst="rect">
            <a:avLst/>
          </a:prstGeom>
          <a:ln w="12700">
            <a:miter lim="400000"/>
          </a:ln>
        </p:spPr>
      </p:pic>
      <p:pic>
        <p:nvPicPr>
          <p:cNvPr id="472" name="Picture3.gif"/>
          <p:cNvPicPr>
            <a:picLocks noChangeAspect="1"/>
          </p:cNvPicPr>
          <p:nvPr/>
        </p:nvPicPr>
        <p:blipFill>
          <a:blip r:embed="rId4">
            <a:extLst/>
          </a:blip>
          <a:stretch>
            <a:fillRect/>
          </a:stretch>
        </p:blipFill>
        <p:spPr>
          <a:xfrm>
            <a:off x="7721600" y="6870700"/>
            <a:ext cx="564200" cy="482600"/>
          </a:xfrm>
          <a:prstGeom prst="rect">
            <a:avLst/>
          </a:prstGeom>
          <a:ln w="12700">
            <a:miter lim="400000"/>
          </a:ln>
        </p:spPr>
      </p:pic>
      <p:pic>
        <p:nvPicPr>
          <p:cNvPr id="473" name="Picture4.gif"/>
          <p:cNvPicPr>
            <a:picLocks noChangeAspect="1"/>
          </p:cNvPicPr>
          <p:nvPr/>
        </p:nvPicPr>
        <p:blipFill>
          <a:blip r:embed="rId5">
            <a:extLst/>
          </a:blip>
          <a:stretch>
            <a:fillRect/>
          </a:stretch>
        </p:blipFill>
        <p:spPr>
          <a:xfrm>
            <a:off x="7721600" y="7112000"/>
            <a:ext cx="711086" cy="698500"/>
          </a:xfrm>
          <a:prstGeom prst="rect">
            <a:avLst/>
          </a:prstGeom>
          <a:ln w="12700">
            <a:miter lim="400000"/>
          </a:ln>
        </p:spPr>
      </p:pic>
      <p:pic>
        <p:nvPicPr>
          <p:cNvPr id="474" name="Picture9.gif"/>
          <p:cNvPicPr>
            <a:picLocks noChangeAspect="1"/>
          </p:cNvPicPr>
          <p:nvPr/>
        </p:nvPicPr>
        <p:blipFill>
          <a:blip r:embed="rId10">
            <a:extLst/>
          </a:blip>
          <a:stretch>
            <a:fillRect/>
          </a:stretch>
        </p:blipFill>
        <p:spPr>
          <a:xfrm>
            <a:off x="8242300" y="7454900"/>
            <a:ext cx="546100" cy="549151"/>
          </a:xfrm>
          <a:prstGeom prst="rect">
            <a:avLst/>
          </a:prstGeom>
          <a:ln w="12700">
            <a:miter lim="400000"/>
          </a:ln>
        </p:spPr>
      </p:pic>
      <p:pic>
        <p:nvPicPr>
          <p:cNvPr id="475" name="Picture5.gif"/>
          <p:cNvPicPr>
            <a:picLocks noChangeAspect="1"/>
          </p:cNvPicPr>
          <p:nvPr/>
        </p:nvPicPr>
        <p:blipFill>
          <a:blip r:embed="rId6">
            <a:extLst/>
          </a:blip>
          <a:stretch>
            <a:fillRect/>
          </a:stretch>
        </p:blipFill>
        <p:spPr>
          <a:xfrm>
            <a:off x="8686800" y="6756400"/>
            <a:ext cx="769363" cy="698500"/>
          </a:xfrm>
          <a:prstGeom prst="rect">
            <a:avLst/>
          </a:prstGeom>
          <a:ln w="12700">
            <a:miter lim="400000"/>
          </a:ln>
        </p:spPr>
      </p:pic>
      <p:pic>
        <p:nvPicPr>
          <p:cNvPr id="476" name="Picture3.gif"/>
          <p:cNvPicPr>
            <a:picLocks noChangeAspect="1"/>
          </p:cNvPicPr>
          <p:nvPr/>
        </p:nvPicPr>
        <p:blipFill>
          <a:blip r:embed="rId4">
            <a:extLst/>
          </a:blip>
          <a:stretch>
            <a:fillRect/>
          </a:stretch>
        </p:blipFill>
        <p:spPr>
          <a:xfrm>
            <a:off x="8775700" y="6515100"/>
            <a:ext cx="564200" cy="482600"/>
          </a:xfrm>
          <a:prstGeom prst="rect">
            <a:avLst/>
          </a:prstGeom>
          <a:ln w="12700">
            <a:miter lim="400000"/>
          </a:ln>
        </p:spPr>
      </p:pic>
      <p:pic>
        <p:nvPicPr>
          <p:cNvPr id="477" name="Picture1.gif"/>
          <p:cNvPicPr>
            <a:picLocks noChangeAspect="1"/>
          </p:cNvPicPr>
          <p:nvPr/>
        </p:nvPicPr>
        <p:blipFill>
          <a:blip r:embed="rId2">
            <a:extLst/>
          </a:blip>
          <a:stretch>
            <a:fillRect/>
          </a:stretch>
        </p:blipFill>
        <p:spPr>
          <a:xfrm>
            <a:off x="8813800" y="6057900"/>
            <a:ext cx="586868" cy="584200"/>
          </a:xfrm>
          <a:prstGeom prst="rect">
            <a:avLst/>
          </a:prstGeom>
          <a:ln w="12700">
            <a:miter lim="400000"/>
          </a:ln>
        </p:spPr>
      </p:pic>
      <p:pic>
        <p:nvPicPr>
          <p:cNvPr id="478" name="Picture4.gif"/>
          <p:cNvPicPr>
            <a:picLocks noChangeAspect="1"/>
          </p:cNvPicPr>
          <p:nvPr/>
        </p:nvPicPr>
        <p:blipFill>
          <a:blip r:embed="rId5">
            <a:extLst/>
          </a:blip>
          <a:stretch>
            <a:fillRect/>
          </a:stretch>
        </p:blipFill>
        <p:spPr>
          <a:xfrm>
            <a:off x="8724900" y="5588000"/>
            <a:ext cx="711086" cy="698500"/>
          </a:xfrm>
          <a:prstGeom prst="rect">
            <a:avLst/>
          </a:prstGeom>
          <a:ln w="12700">
            <a:miter lim="400000"/>
          </a:ln>
        </p:spPr>
      </p:pic>
      <p:pic>
        <p:nvPicPr>
          <p:cNvPr id="479" name="Picture9.gif"/>
          <p:cNvPicPr>
            <a:picLocks noChangeAspect="1"/>
          </p:cNvPicPr>
          <p:nvPr/>
        </p:nvPicPr>
        <p:blipFill>
          <a:blip r:embed="rId10">
            <a:extLst/>
          </a:blip>
          <a:stretch>
            <a:fillRect/>
          </a:stretch>
        </p:blipFill>
        <p:spPr>
          <a:xfrm>
            <a:off x="8801100" y="5295900"/>
            <a:ext cx="546100" cy="549151"/>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 name="Shape 183"/>
          <p:cNvSpPr/>
          <p:nvPr>
            <p:ph type="title" idx="4294967295"/>
          </p:nvPr>
        </p:nvSpPr>
        <p:spPr>
          <a:xfrm>
            <a:off x="673100" y="3086100"/>
            <a:ext cx="11658600" cy="3568700"/>
          </a:xfrm>
          <a:prstGeom prst="rect">
            <a:avLst/>
          </a:prstGeom>
        </p:spPr>
        <p:txBody>
          <a:bodyPr anchor="ctr"/>
          <a:lstStyle/>
          <a:p>
            <a:pPr defTabSz="334120">
              <a:defRPr spc="84" sz="6804"/>
            </a:pPr>
            <a:r>
              <a:t>Concept 1</a:t>
            </a:r>
          </a:p>
          <a:p>
            <a:pPr defTabSz="334120">
              <a:defRPr spc="84" sz="6804"/>
            </a:pPr>
            <a:r>
              <a:t>Basic Asteroid Retrieval Mission</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 name="Shape 185"/>
          <p:cNvSpPr/>
          <p:nvPr/>
        </p:nvSpPr>
        <p:spPr>
          <a:xfrm>
            <a:off x="7546483" y="869481"/>
            <a:ext cx="4448077" cy="8231932"/>
          </a:xfrm>
          <a:prstGeom prst="rect">
            <a:avLst/>
          </a:prstGeom>
          <a:blipFill>
            <a:blip r:embed="rId2">
              <a:alphaModFix amt="10549"/>
            </a:blip>
          </a:blipFill>
          <a:ln w="12700">
            <a:miter lim="400000"/>
          </a:ln>
        </p:spPr>
        <p:txBody>
          <a:bodyPr lIns="50800" tIns="50800" rIns="50800" bIns="50800" anchor="ctr"/>
          <a:lstStyle/>
          <a:p>
            <a:pPr>
              <a:defRPr cap="all" spc="32" sz="1600">
                <a:solidFill>
                  <a:srgbClr val="FFFFFF"/>
                </a:solidFill>
              </a:defRPr>
            </a:pPr>
          </a:p>
        </p:txBody>
      </p:sp>
      <p:sp>
        <p:nvSpPr>
          <p:cNvPr id="186" name="Shape 186"/>
          <p:cNvSpPr/>
          <p:nvPr/>
        </p:nvSpPr>
        <p:spPr>
          <a:xfrm>
            <a:off x="-1494607" y="3306737"/>
            <a:ext cx="7935814" cy="7939386"/>
          </a:xfrm>
          <a:prstGeom prst="ellipse">
            <a:avLst/>
          </a:prstGeom>
          <a:blipFill>
            <a:blip r:embed="rId3">
              <a:alphaModFix amt="25627"/>
            </a:blip>
          </a:blipFill>
          <a:ln w="12700">
            <a:miter lim="400000"/>
          </a:ln>
        </p:spPr>
        <p:txBody>
          <a:bodyPr lIns="50800" tIns="50800" rIns="50800" bIns="50800" anchor="ctr"/>
          <a:lstStyle/>
          <a:p>
            <a:pPr>
              <a:defRPr cap="all" spc="32" sz="1600">
                <a:solidFill>
                  <a:srgbClr val="FFFFFF"/>
                </a:solidFill>
              </a:defRPr>
            </a:pPr>
          </a:p>
        </p:txBody>
      </p:sp>
      <p:sp>
        <p:nvSpPr>
          <p:cNvPr id="187" name="Shape 187"/>
          <p:cNvSpPr/>
          <p:nvPr/>
        </p:nvSpPr>
        <p:spPr>
          <a:xfrm>
            <a:off x="5595242" y="5589116"/>
            <a:ext cx="1271043" cy="1269058"/>
          </a:xfrm>
          <a:prstGeom prst="ellipse">
            <a:avLst/>
          </a:prstGeom>
          <a:solidFill>
            <a:srgbClr val="5B5854">
              <a:alpha val="50002"/>
            </a:srgbClr>
          </a:solidFill>
          <a:ln w="12700">
            <a:miter lim="400000"/>
          </a:ln>
        </p:spPr>
        <p:txBody>
          <a:bodyPr lIns="50800" tIns="50800" rIns="50800" bIns="50800" anchor="ctr"/>
          <a:lstStyle/>
          <a:p>
            <a:pPr>
              <a:defRPr cap="all" spc="32" sz="1600">
                <a:solidFill>
                  <a:srgbClr val="FFFFFF"/>
                </a:solidFill>
              </a:defRPr>
            </a:pPr>
          </a:p>
        </p:txBody>
      </p:sp>
      <p:sp>
        <p:nvSpPr>
          <p:cNvPr id="188" name="Shape 188"/>
          <p:cNvSpPr/>
          <p:nvPr/>
        </p:nvSpPr>
        <p:spPr>
          <a:xfrm>
            <a:off x="884609" y="5686573"/>
            <a:ext cx="3177382" cy="3179714"/>
          </a:xfrm>
          <a:prstGeom prst="ellipse">
            <a:avLst/>
          </a:prstGeom>
          <a:blipFill>
            <a:blip r:embed="rId4">
              <a:alphaModFix amt="50037"/>
            </a:blip>
          </a:blipFill>
          <a:ln w="12700">
            <a:miter lim="400000"/>
          </a:ln>
        </p:spPr>
        <p:txBody>
          <a:bodyPr lIns="50800" tIns="50800" rIns="50800" bIns="50800" anchor="ctr"/>
          <a:lstStyle/>
          <a:p>
            <a:pPr>
              <a:defRPr cap="all" spc="32" sz="1600">
                <a:solidFill>
                  <a:srgbClr val="FFFFFF"/>
                </a:solidFill>
              </a:defRPr>
            </a:pPr>
          </a:p>
        </p:txBody>
      </p:sp>
      <p:sp>
        <p:nvSpPr>
          <p:cNvPr id="189" name="Shape 189"/>
          <p:cNvSpPr/>
          <p:nvPr/>
        </p:nvSpPr>
        <p:spPr>
          <a:xfrm>
            <a:off x="1517650" y="6324600"/>
            <a:ext cx="1911301" cy="1903661"/>
          </a:xfrm>
          <a:prstGeom prst="ellipse">
            <a:avLst/>
          </a:prstGeom>
          <a:blipFill>
            <a:blip r:embed="rId5"/>
          </a:blipFill>
          <a:ln w="12700">
            <a:miter lim="400000"/>
          </a:ln>
        </p:spPr>
        <p:txBody>
          <a:bodyPr lIns="50800" tIns="50800" rIns="50800" bIns="50800" anchor="ctr"/>
          <a:lstStyle/>
          <a:p>
            <a:pPr>
              <a:defRPr cap="all" spc="32" sz="1600">
                <a:solidFill>
                  <a:srgbClr val="FFFFFF"/>
                </a:solidFill>
              </a:defRPr>
            </a:pPr>
          </a:p>
        </p:txBody>
      </p:sp>
      <p:sp>
        <p:nvSpPr>
          <p:cNvPr id="190" name="Shape 190"/>
          <p:cNvSpPr/>
          <p:nvPr/>
        </p:nvSpPr>
        <p:spPr>
          <a:xfrm>
            <a:off x="5911850" y="5905500"/>
            <a:ext cx="637828" cy="636290"/>
          </a:xfrm>
          <a:prstGeom prst="ellipse">
            <a:avLst/>
          </a:prstGeom>
          <a:solidFill>
            <a:srgbClr val="5B5854"/>
          </a:solidFill>
          <a:ln w="12700">
            <a:miter lim="400000"/>
          </a:ln>
        </p:spPr>
        <p:txBody>
          <a:bodyPr lIns="50800" tIns="50800" rIns="50800" bIns="50800" anchor="ctr"/>
          <a:lstStyle/>
          <a:p>
            <a:pPr>
              <a:defRPr cap="all" spc="32" sz="1600">
                <a:solidFill>
                  <a:srgbClr val="FFFFFF"/>
                </a:solidFill>
              </a:defRPr>
            </a:pPr>
          </a:p>
        </p:txBody>
      </p:sp>
      <p:grpSp>
        <p:nvGrpSpPr>
          <p:cNvPr id="193" name="Group 193"/>
          <p:cNvGrpSpPr/>
          <p:nvPr/>
        </p:nvGrpSpPr>
        <p:grpSpPr>
          <a:xfrm>
            <a:off x="6972332" y="1178018"/>
            <a:ext cx="349958" cy="350621"/>
            <a:chOff x="0" y="0"/>
            <a:chExt cx="349956" cy="350620"/>
          </a:xfrm>
        </p:grpSpPr>
        <p:sp>
          <p:nvSpPr>
            <p:cNvPr id="192" name="Shape 192"/>
            <p:cNvSpPr/>
            <p:nvPr/>
          </p:nvSpPr>
          <p:spPr>
            <a:xfrm>
              <a:off x="53881" y="53881"/>
              <a:ext cx="242194" cy="242858"/>
            </a:xfrm>
            <a:prstGeom prst="heptagon">
              <a:avLst/>
            </a:prstGeom>
            <a:blipFill rotWithShape="1">
              <a:blip r:embed="rId6"/>
              <a:srcRect l="0" t="0" r="0" b="0"/>
              <a:tile tx="0" ty="0" sx="100000" sy="100000" flip="none" algn="tl"/>
            </a:blipFill>
            <a:ln>
              <a:noFill/>
            </a:ln>
            <a:effectLst/>
          </p:spPr>
          <p:txBody>
            <a:bodyPr wrap="square" lIns="50800" tIns="50800" rIns="50800" bIns="50800" numCol="1" anchor="ctr">
              <a:noAutofit/>
            </a:bodyPr>
            <a:lstStyle/>
            <a:p>
              <a:pPr>
                <a:defRPr cap="all" spc="32" sz="1600">
                  <a:solidFill>
                    <a:srgbClr val="FFFFFF"/>
                  </a:solidFill>
                </a:defRPr>
              </a:pPr>
            </a:p>
          </p:txBody>
        </p:sp>
        <p:pic>
          <p:nvPicPr>
            <p:cNvPr id="191" name=""/>
            <p:cNvPicPr>
              <a:picLocks noChangeAspect="0"/>
            </p:cNvPicPr>
            <p:nvPr/>
          </p:nvPicPr>
          <p:blipFill>
            <a:blip r:embed="rId7">
              <a:extLst/>
            </a:blip>
            <a:stretch>
              <a:fillRect/>
            </a:stretch>
          </p:blipFill>
          <p:spPr>
            <a:xfrm>
              <a:off x="-1" y="0"/>
              <a:ext cx="349958" cy="350621"/>
            </a:xfrm>
            <a:prstGeom prst="rect">
              <a:avLst/>
            </a:prstGeom>
            <a:effectLst/>
          </p:spPr>
        </p:pic>
      </p:grpSp>
      <p:sp>
        <p:nvSpPr>
          <p:cNvPr id="194" name="Shape 194"/>
          <p:cNvSpPr/>
          <p:nvPr/>
        </p:nvSpPr>
        <p:spPr>
          <a:xfrm>
            <a:off x="3314328" y="7652881"/>
            <a:ext cx="622936" cy="217688"/>
          </a:xfrm>
          <a:prstGeom prst="line">
            <a:avLst/>
          </a:prstGeom>
          <a:ln w="38100">
            <a:solidFill>
              <a:srgbClr val="5B5854"/>
            </a:solidFill>
            <a:custDash>
              <a:ds d="200000" sp="200000"/>
            </a:custDash>
            <a:miter lim="400000"/>
            <a:headEnd type="oval"/>
            <a:tailEnd type="oval"/>
          </a:ln>
        </p:spPr>
        <p:txBody>
          <a:bodyPr lIns="50800" tIns="50800" rIns="50800" bIns="50800" anchor="ctr"/>
          <a:lstStyle/>
          <a:p>
            <a:pPr>
              <a:defRPr cap="all" spc="32" sz="1600"/>
            </a:pPr>
          </a:p>
        </p:txBody>
      </p:sp>
      <p:sp>
        <p:nvSpPr>
          <p:cNvPr id="195" name="Shape 195"/>
          <p:cNvSpPr/>
          <p:nvPr/>
        </p:nvSpPr>
        <p:spPr>
          <a:xfrm flipV="1">
            <a:off x="2453496" y="1394468"/>
            <a:ext cx="4379795" cy="1917297"/>
          </a:xfrm>
          <a:prstGeom prst="line">
            <a:avLst/>
          </a:prstGeom>
          <a:ln w="38100">
            <a:solidFill>
              <a:srgbClr val="5B5854"/>
            </a:solidFill>
            <a:custDash>
              <a:ds d="200000" sp="200000"/>
            </a:custDash>
            <a:miter lim="400000"/>
            <a:headEnd type="oval"/>
            <a:tailEnd type="oval"/>
          </a:ln>
        </p:spPr>
        <p:txBody>
          <a:bodyPr lIns="50800" tIns="50800" rIns="50800" bIns="50800" anchor="ctr"/>
          <a:lstStyle/>
          <a:p>
            <a:pPr>
              <a:defRPr cap="all" spc="32" sz="1600"/>
            </a:pPr>
          </a:p>
        </p:txBody>
      </p:sp>
      <p:sp>
        <p:nvSpPr>
          <p:cNvPr id="196" name="Shape 196"/>
          <p:cNvSpPr/>
          <p:nvPr/>
        </p:nvSpPr>
        <p:spPr>
          <a:xfrm>
            <a:off x="3200189" y="7907355"/>
            <a:ext cx="2918457" cy="947017"/>
          </a:xfrm>
          <a:prstGeom prst="line">
            <a:avLst/>
          </a:prstGeom>
          <a:ln w="38100">
            <a:solidFill>
              <a:srgbClr val="5B5854"/>
            </a:solidFill>
            <a:custDash>
              <a:ds d="200000" sp="200000"/>
            </a:custDash>
            <a:miter lim="400000"/>
            <a:headEnd type="oval"/>
            <a:tailEnd type="oval"/>
          </a:ln>
        </p:spPr>
        <p:txBody>
          <a:bodyPr lIns="50800" tIns="50800" rIns="50800" bIns="50800" anchor="ctr"/>
          <a:lstStyle/>
          <a:p>
            <a:pPr>
              <a:defRPr cap="all" spc="32" sz="1600"/>
            </a:pPr>
          </a:p>
        </p:txBody>
      </p:sp>
      <p:sp>
        <p:nvSpPr>
          <p:cNvPr id="197" name="Shape 197"/>
          <p:cNvSpPr/>
          <p:nvPr/>
        </p:nvSpPr>
        <p:spPr>
          <a:xfrm flipH="1">
            <a:off x="2400058" y="3404510"/>
            <a:ext cx="1" cy="2944580"/>
          </a:xfrm>
          <a:prstGeom prst="line">
            <a:avLst/>
          </a:prstGeom>
          <a:ln w="38100">
            <a:solidFill>
              <a:srgbClr val="5B5854"/>
            </a:solidFill>
            <a:custDash>
              <a:ds d="200000" sp="200000"/>
            </a:custDash>
            <a:miter lim="400000"/>
            <a:headEnd type="oval"/>
            <a:tailEnd type="oval"/>
          </a:ln>
        </p:spPr>
        <p:txBody>
          <a:bodyPr lIns="50800" tIns="50800" rIns="50800" bIns="50800" anchor="ctr"/>
          <a:lstStyle/>
          <a:p>
            <a:pPr>
              <a:defRPr cap="all" spc="32" sz="1600"/>
            </a:pPr>
          </a:p>
        </p:txBody>
      </p:sp>
      <p:sp>
        <p:nvSpPr>
          <p:cNvPr id="198" name="Shape 198"/>
          <p:cNvSpPr/>
          <p:nvPr/>
        </p:nvSpPr>
        <p:spPr>
          <a:xfrm>
            <a:off x="2299754" y="6965280"/>
            <a:ext cx="347092"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3000">
                <a:solidFill>
                  <a:srgbClr val="FFFFFF"/>
                </a:solidFill>
                <a:latin typeface="Avenir Medium"/>
                <a:ea typeface="Avenir Medium"/>
                <a:cs typeface="Avenir Medium"/>
                <a:sym typeface="Avenir Medium"/>
              </a:defRPr>
            </a:lvl1pPr>
          </a:lstStyle>
          <a:p>
            <a:pPr/>
            <a:r>
              <a:t>E</a:t>
            </a:r>
          </a:p>
        </p:txBody>
      </p:sp>
      <p:sp>
        <p:nvSpPr>
          <p:cNvPr id="199" name="Shape 199"/>
          <p:cNvSpPr/>
          <p:nvPr/>
        </p:nvSpPr>
        <p:spPr>
          <a:xfrm>
            <a:off x="6024033" y="5944244"/>
            <a:ext cx="413462"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2600">
                <a:solidFill>
                  <a:srgbClr val="FFFFFF"/>
                </a:solidFill>
                <a:latin typeface="Avenir Medium"/>
                <a:ea typeface="Avenir Medium"/>
                <a:cs typeface="Avenir Medium"/>
                <a:sym typeface="Avenir Medium"/>
              </a:defRPr>
            </a:lvl1pPr>
          </a:lstStyle>
          <a:p>
            <a:pPr/>
            <a:r>
              <a:t>M</a:t>
            </a:r>
          </a:p>
        </p:txBody>
      </p:sp>
      <p:sp>
        <p:nvSpPr>
          <p:cNvPr id="200" name="Shape 200"/>
          <p:cNvSpPr/>
          <p:nvPr/>
        </p:nvSpPr>
        <p:spPr>
          <a:xfrm>
            <a:off x="7641772" y="953196"/>
            <a:ext cx="4257499" cy="8064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35428" indent="-435428" algn="l">
              <a:buSzPct val="100000"/>
              <a:buAutoNum type="arabicPeriod" startAt="1"/>
              <a:defRPr>
                <a:solidFill>
                  <a:schemeClr val="accent2"/>
                </a:solidFill>
                <a:latin typeface="Avenir Medium"/>
                <a:ea typeface="Avenir Medium"/>
                <a:cs typeface="Avenir Medium"/>
                <a:sym typeface="Avenir Medium"/>
              </a:defRPr>
            </a:pPr>
            <a:r>
              <a:t>Launch spacecraft into low-earth-orbit and separate spacecraft from rocket.</a:t>
            </a:r>
          </a:p>
          <a:p>
            <a:pPr marL="435428" indent="-435428" algn="l">
              <a:buSzPct val="100000"/>
              <a:buAutoNum type="arabicPeriod" startAt="1"/>
              <a:defRPr>
                <a:solidFill>
                  <a:schemeClr val="accent2"/>
                </a:solidFill>
                <a:latin typeface="Avenir Medium"/>
                <a:ea typeface="Avenir Medium"/>
                <a:cs typeface="Avenir Medium"/>
                <a:sym typeface="Avenir Medium"/>
              </a:defRPr>
            </a:pPr>
            <a:r>
              <a:t>Use LEO to spiral out to moon orbit.</a:t>
            </a:r>
          </a:p>
          <a:p>
            <a:pPr marL="435428" indent="-435428" algn="l">
              <a:buSzPct val="100000"/>
              <a:buAutoNum type="arabicPeriod" startAt="1"/>
              <a:defRPr>
                <a:solidFill>
                  <a:schemeClr val="accent2"/>
                </a:solidFill>
                <a:latin typeface="Avenir Medium"/>
                <a:ea typeface="Avenir Medium"/>
                <a:cs typeface="Avenir Medium"/>
                <a:sym typeface="Avenir Medium"/>
              </a:defRPr>
            </a:pPr>
            <a:r>
              <a:t>Use lunar gravity assists to cruise to asteroid location.</a:t>
            </a:r>
          </a:p>
          <a:p>
            <a:pPr marL="435428" indent="-435428" algn="l">
              <a:buSzPct val="100000"/>
              <a:buAutoNum type="arabicPeriod" startAt="1"/>
              <a:defRPr>
                <a:solidFill>
                  <a:schemeClr val="accent2"/>
                </a:solidFill>
                <a:latin typeface="Avenir Medium"/>
                <a:ea typeface="Avenir Medium"/>
                <a:cs typeface="Avenir Medium"/>
                <a:sym typeface="Avenir Medium"/>
              </a:defRPr>
            </a:pPr>
            <a:r>
              <a:t>Perform analysis and capture asteroid.</a:t>
            </a:r>
          </a:p>
          <a:p>
            <a:pPr marL="435428" indent="-435428" algn="l">
              <a:buSzPct val="100000"/>
              <a:buAutoNum type="arabicPeriod" startAt="1"/>
              <a:defRPr>
                <a:solidFill>
                  <a:schemeClr val="accent2"/>
                </a:solidFill>
                <a:latin typeface="Avenir Medium"/>
                <a:ea typeface="Avenir Medium"/>
                <a:cs typeface="Avenir Medium"/>
                <a:sym typeface="Avenir Medium"/>
              </a:defRPr>
            </a:pPr>
            <a:r>
              <a:t>Return to cislunar orbit.</a:t>
            </a:r>
          </a:p>
          <a:p>
            <a:pPr marL="435428" indent="-435428" algn="l">
              <a:buSzPct val="100000"/>
              <a:buAutoNum type="arabicPeriod" startAt="1"/>
              <a:defRPr>
                <a:solidFill>
                  <a:schemeClr val="accent2"/>
                </a:solidFill>
                <a:latin typeface="Avenir Medium"/>
                <a:ea typeface="Avenir Medium"/>
                <a:cs typeface="Avenir Medium"/>
                <a:sym typeface="Avenir Medium"/>
              </a:defRPr>
            </a:pPr>
            <a:r>
              <a:t>Launch asteroid material processing facility into cislunar orbit.</a:t>
            </a:r>
          </a:p>
          <a:p>
            <a:pPr marL="435428" indent="-435428" algn="l">
              <a:buSzPct val="100000"/>
              <a:buAutoNum type="arabicPeriod" startAt="1"/>
              <a:defRPr>
                <a:solidFill>
                  <a:schemeClr val="accent2"/>
                </a:solidFill>
                <a:latin typeface="Avenir Medium"/>
                <a:ea typeface="Avenir Medium"/>
                <a:cs typeface="Avenir Medium"/>
                <a:sym typeface="Avenir Medium"/>
              </a:defRPr>
            </a:pPr>
            <a:r>
              <a:t>Spacecraft with asteroid rendezvous with processing facility.</a:t>
            </a:r>
          </a:p>
          <a:p>
            <a:pPr marL="435428" indent="-435428" algn="l">
              <a:buSzPct val="100000"/>
              <a:buAutoNum type="arabicPeriod" startAt="1"/>
              <a:defRPr>
                <a:solidFill>
                  <a:schemeClr val="accent2"/>
                </a:solidFill>
                <a:latin typeface="Avenir Medium"/>
                <a:ea typeface="Avenir Medium"/>
                <a:cs typeface="Avenir Medium"/>
                <a:sym typeface="Avenir Medium"/>
              </a:defRPr>
            </a:pPr>
            <a:r>
              <a:t>Asteroid ore is sent down to earth in capsules. </a:t>
            </a:r>
          </a:p>
        </p:txBody>
      </p:sp>
      <p:sp>
        <p:nvSpPr>
          <p:cNvPr id="201" name="Shape 201"/>
          <p:cNvSpPr/>
          <p:nvPr/>
        </p:nvSpPr>
        <p:spPr>
          <a:xfrm rot="18788119">
            <a:off x="611636" y="5010013"/>
            <a:ext cx="4921395" cy="3872320"/>
          </a:xfrm>
          <a:custGeom>
            <a:avLst/>
            <a:gdLst/>
            <a:ahLst/>
            <a:cxnLst>
              <a:cxn ang="0">
                <a:pos x="wd2" y="hd2"/>
              </a:cxn>
              <a:cxn ang="5400000">
                <a:pos x="wd2" y="hd2"/>
              </a:cxn>
              <a:cxn ang="10800000">
                <a:pos x="wd2" y="hd2"/>
              </a:cxn>
              <a:cxn ang="16200000">
                <a:pos x="wd2" y="hd2"/>
              </a:cxn>
            </a:cxnLst>
            <a:rect l="0" t="0" r="r" b="b"/>
            <a:pathLst>
              <a:path w="19189" h="20814" fill="norm" stroke="1" extrusionOk="0">
                <a:moveTo>
                  <a:pt x="8956" y="17208"/>
                </a:moveTo>
                <a:cubicBezTo>
                  <a:pt x="10221" y="16633"/>
                  <a:pt x="11291" y="15574"/>
                  <a:pt x="12077" y="14212"/>
                </a:cubicBezTo>
                <a:cubicBezTo>
                  <a:pt x="12866" y="12844"/>
                  <a:pt x="13353" y="11151"/>
                  <a:pt x="13397" y="9319"/>
                </a:cubicBezTo>
                <a:cubicBezTo>
                  <a:pt x="13513" y="4436"/>
                  <a:pt x="10909" y="391"/>
                  <a:pt x="7506" y="34"/>
                </a:cubicBezTo>
                <a:cubicBezTo>
                  <a:pt x="410" y="-710"/>
                  <a:pt x="-2411" y="10771"/>
                  <a:pt x="2374" y="17393"/>
                </a:cubicBezTo>
                <a:cubicBezTo>
                  <a:pt x="3407" y="18822"/>
                  <a:pt x="4793" y="19746"/>
                  <a:pt x="6286" y="20277"/>
                </a:cubicBezTo>
                <a:cubicBezTo>
                  <a:pt x="7584" y="20738"/>
                  <a:pt x="8963" y="20890"/>
                  <a:pt x="10225" y="20779"/>
                </a:cubicBezTo>
                <a:cubicBezTo>
                  <a:pt x="11871" y="20635"/>
                  <a:pt x="13377" y="20001"/>
                  <a:pt x="14844" y="19313"/>
                </a:cubicBezTo>
                <a:cubicBezTo>
                  <a:pt x="16271" y="18644"/>
                  <a:pt x="17689" y="17884"/>
                  <a:pt x="19189" y="17009"/>
                </a:cubicBezTo>
              </a:path>
            </a:pathLst>
          </a:custGeom>
          <a:ln w="38100">
            <a:solidFill>
              <a:srgbClr val="5B5854"/>
            </a:solidFill>
            <a:custDash>
              <a:ds d="200000" sp="200000"/>
            </a:custDash>
            <a:miter lim="400000"/>
            <a:headEnd type="oval"/>
            <a:tailEnd type="oval"/>
          </a:ln>
        </p:spPr>
        <p:txBody>
          <a:bodyPr lIns="50800" tIns="50800" rIns="50800" bIns="50800" anchor="ctr"/>
          <a:lstStyle/>
          <a:p>
            <a:pPr>
              <a:defRPr cap="all" spc="32" sz="1600"/>
            </a:pPr>
          </a:p>
        </p:txBody>
      </p:sp>
      <p:sp>
        <p:nvSpPr>
          <p:cNvPr id="202" name="Shape 202"/>
          <p:cNvSpPr/>
          <p:nvPr/>
        </p:nvSpPr>
        <p:spPr>
          <a:xfrm rot="17134852">
            <a:off x="3977971" y="3472144"/>
            <a:ext cx="5313186" cy="1533001"/>
          </a:xfrm>
          <a:custGeom>
            <a:avLst/>
            <a:gdLst/>
            <a:ahLst/>
            <a:cxnLst>
              <a:cxn ang="0">
                <a:pos x="wd2" y="hd2"/>
              </a:cxn>
              <a:cxn ang="5400000">
                <a:pos x="wd2" y="hd2"/>
              </a:cxn>
              <a:cxn ang="10800000">
                <a:pos x="wd2" y="hd2"/>
              </a:cxn>
              <a:cxn ang="16200000">
                <a:pos x="wd2" y="hd2"/>
              </a:cxn>
            </a:cxnLst>
            <a:rect l="0" t="0" r="r" b="b"/>
            <a:pathLst>
              <a:path w="21295" h="20903" fill="norm" stroke="1" extrusionOk="0">
                <a:moveTo>
                  <a:pt x="2271" y="3948"/>
                </a:moveTo>
                <a:cubicBezTo>
                  <a:pt x="3727" y="3212"/>
                  <a:pt x="5057" y="6939"/>
                  <a:pt x="5134" y="11950"/>
                </a:cubicBezTo>
                <a:cubicBezTo>
                  <a:pt x="5179" y="14897"/>
                  <a:pt x="4775" y="17688"/>
                  <a:pt x="4074" y="19362"/>
                </a:cubicBezTo>
                <a:cubicBezTo>
                  <a:pt x="3187" y="21479"/>
                  <a:pt x="2008" y="21387"/>
                  <a:pt x="1125" y="19250"/>
                </a:cubicBezTo>
                <a:cubicBezTo>
                  <a:pt x="73" y="16704"/>
                  <a:pt x="-305" y="11970"/>
                  <a:pt x="265" y="8038"/>
                </a:cubicBezTo>
                <a:cubicBezTo>
                  <a:pt x="1029" y="2770"/>
                  <a:pt x="2688" y="1710"/>
                  <a:pt x="4356" y="1050"/>
                </a:cubicBezTo>
                <a:cubicBezTo>
                  <a:pt x="5197" y="717"/>
                  <a:pt x="6055" y="367"/>
                  <a:pt x="6920" y="179"/>
                </a:cubicBezTo>
                <a:cubicBezTo>
                  <a:pt x="8302" y="-121"/>
                  <a:pt x="9694" y="-12"/>
                  <a:pt x="11068" y="263"/>
                </a:cubicBezTo>
                <a:cubicBezTo>
                  <a:pt x="13370" y="724"/>
                  <a:pt x="15666" y="1456"/>
                  <a:pt x="17934" y="2826"/>
                </a:cubicBezTo>
                <a:cubicBezTo>
                  <a:pt x="19064" y="3508"/>
                  <a:pt x="20185" y="4350"/>
                  <a:pt x="21295" y="5352"/>
                </a:cubicBezTo>
              </a:path>
            </a:pathLst>
          </a:custGeom>
          <a:ln w="38100">
            <a:solidFill>
              <a:srgbClr val="5B5854"/>
            </a:solidFill>
            <a:custDash>
              <a:ds d="200000" sp="200000"/>
            </a:custDash>
            <a:miter lim="400000"/>
            <a:headEnd type="oval"/>
            <a:tailEnd type="oval"/>
          </a:ln>
        </p:spPr>
        <p:txBody>
          <a:bodyPr lIns="50800" tIns="50800" rIns="50800" bIns="50800" anchor="ctr"/>
          <a:lstStyle/>
          <a:p>
            <a:pPr>
              <a:defRPr cap="all" spc="32" sz="1600"/>
            </a:pPr>
          </a:p>
        </p:txBody>
      </p:sp>
      <p:sp>
        <p:nvSpPr>
          <p:cNvPr id="203" name="Shape 203"/>
          <p:cNvSpPr/>
          <p:nvPr/>
        </p:nvSpPr>
        <p:spPr>
          <a:xfrm rot="20146620">
            <a:off x="-1389928" y="3557790"/>
            <a:ext cx="6635718" cy="7923412"/>
          </a:xfrm>
          <a:custGeom>
            <a:avLst/>
            <a:gdLst/>
            <a:ahLst/>
            <a:cxnLst>
              <a:cxn ang="0">
                <a:pos x="wd2" y="hd2"/>
              </a:cxn>
              <a:cxn ang="5400000">
                <a:pos x="wd2" y="hd2"/>
              </a:cxn>
              <a:cxn ang="10800000">
                <a:pos x="wd2" y="hd2"/>
              </a:cxn>
              <a:cxn ang="16200000">
                <a:pos x="wd2" y="hd2"/>
              </a:cxn>
            </a:cxnLst>
            <a:rect l="0" t="0" r="r" b="b"/>
            <a:pathLst>
              <a:path w="21209" h="20304" fill="norm" stroke="1" extrusionOk="0">
                <a:moveTo>
                  <a:pt x="17522" y="824"/>
                </a:moveTo>
                <a:cubicBezTo>
                  <a:pt x="10984" y="-1247"/>
                  <a:pt x="4735" y="729"/>
                  <a:pt x="1605" y="5142"/>
                </a:cubicBezTo>
                <a:cubicBezTo>
                  <a:pt x="40" y="7349"/>
                  <a:pt x="-391" y="10017"/>
                  <a:pt x="358" y="12646"/>
                </a:cubicBezTo>
                <a:cubicBezTo>
                  <a:pt x="963" y="14766"/>
                  <a:pt x="2359" y="16701"/>
                  <a:pt x="4474" y="18062"/>
                </a:cubicBezTo>
                <a:cubicBezTo>
                  <a:pt x="4990" y="18395"/>
                  <a:pt x="5537" y="18684"/>
                  <a:pt x="6105" y="18950"/>
                </a:cubicBezTo>
                <a:cubicBezTo>
                  <a:pt x="6674" y="19217"/>
                  <a:pt x="7266" y="19461"/>
                  <a:pt x="7880" y="19658"/>
                </a:cubicBezTo>
                <a:cubicBezTo>
                  <a:pt x="8455" y="19842"/>
                  <a:pt x="9052" y="19987"/>
                  <a:pt x="9663" y="20091"/>
                </a:cubicBezTo>
                <a:cubicBezTo>
                  <a:pt x="10929" y="20307"/>
                  <a:pt x="12271" y="20353"/>
                  <a:pt x="13609" y="20254"/>
                </a:cubicBezTo>
                <a:cubicBezTo>
                  <a:pt x="14752" y="20170"/>
                  <a:pt x="15878" y="19980"/>
                  <a:pt x="16953" y="19666"/>
                </a:cubicBezTo>
                <a:cubicBezTo>
                  <a:pt x="18538" y="19204"/>
                  <a:pt x="19988" y="18480"/>
                  <a:pt x="21209" y="17538"/>
                </a:cubicBezTo>
              </a:path>
            </a:pathLst>
          </a:custGeom>
          <a:ln w="38100">
            <a:solidFill>
              <a:srgbClr val="5B5854"/>
            </a:solidFill>
            <a:custDash>
              <a:ds d="200000" sp="200000"/>
            </a:custDash>
            <a:miter lim="400000"/>
            <a:headEnd type="oval"/>
            <a:tailEnd type="oval"/>
          </a:ln>
        </p:spPr>
        <p:txBody>
          <a:bodyPr lIns="50800" tIns="50800" rIns="50800" bIns="50800" anchor="ctr"/>
          <a:lstStyle/>
          <a:p>
            <a:pPr>
              <a:defRPr cap="all" spc="32" sz="1600"/>
            </a:pPr>
          </a:p>
        </p:txBody>
      </p:sp>
      <p:sp>
        <p:nvSpPr>
          <p:cNvPr id="204" name="Shape 204"/>
          <p:cNvSpPr/>
          <p:nvPr/>
        </p:nvSpPr>
        <p:spPr>
          <a:xfrm>
            <a:off x="344550" y="953278"/>
            <a:ext cx="4257500" cy="800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sz="4000">
                <a:solidFill>
                  <a:schemeClr val="accent2"/>
                </a:solidFill>
                <a:latin typeface="Avenir Heavy"/>
                <a:ea typeface="Avenir Heavy"/>
                <a:cs typeface="Avenir Heavy"/>
                <a:sym typeface="Avenir Heavy"/>
              </a:defRPr>
            </a:lvl1pPr>
          </a:lstStyle>
          <a:p>
            <a:pPr/>
            <a:r>
              <a:t>6-10 years</a:t>
            </a:r>
          </a:p>
        </p:txBody>
      </p:sp>
      <p:sp>
        <p:nvSpPr>
          <p:cNvPr id="205" name="Shape 205"/>
          <p:cNvSpPr/>
          <p:nvPr/>
        </p:nvSpPr>
        <p:spPr>
          <a:xfrm>
            <a:off x="1227870" y="1588278"/>
            <a:ext cx="2490860" cy="787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sz="2000">
                <a:solidFill>
                  <a:schemeClr val="accent2"/>
                </a:solidFill>
                <a:latin typeface="Avenir Medium"/>
                <a:ea typeface="Avenir Medium"/>
                <a:cs typeface="Avenir Medium"/>
                <a:sym typeface="Avenir Medium"/>
              </a:defRPr>
            </a:lvl1pPr>
          </a:lstStyle>
          <a:p>
            <a:pPr/>
            <a:r>
              <a:t>(depending on exact mass of asteroid)</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7" name="Shape 207"/>
          <p:cNvSpPr/>
          <p:nvPr>
            <p:ph type="title" idx="4294967295"/>
          </p:nvPr>
        </p:nvSpPr>
        <p:spPr>
          <a:xfrm>
            <a:off x="673100" y="584200"/>
            <a:ext cx="11658600" cy="749300"/>
          </a:xfrm>
          <a:prstGeom prst="rect">
            <a:avLst/>
          </a:prstGeom>
        </p:spPr>
        <p:txBody>
          <a:bodyPr/>
          <a:lstStyle>
            <a:lvl1pPr defTabSz="452627">
              <a:defRPr spc="0" sz="3900"/>
            </a:lvl1pPr>
          </a:lstStyle>
          <a:p>
            <a:pPr/>
            <a:r>
              <a:t>Asteroid Mission Specifications</a:t>
            </a:r>
          </a:p>
        </p:txBody>
      </p:sp>
      <p:sp>
        <p:nvSpPr>
          <p:cNvPr id="208" name="Shape 208"/>
          <p:cNvSpPr/>
          <p:nvPr/>
        </p:nvSpPr>
        <p:spPr>
          <a:xfrm>
            <a:off x="673100" y="1320800"/>
            <a:ext cx="11658600" cy="53626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cap="all" spc="233" sz="2600"/>
            </a:lvl1pPr>
          </a:lstStyle>
          <a:p>
            <a:pPr/>
            <a:r>
              <a:t>Basic Asteroid Retrieval Mission</a:t>
            </a:r>
          </a:p>
        </p:txBody>
      </p:sp>
      <p:graphicFrame>
        <p:nvGraphicFramePr>
          <p:cNvPr id="209" name="Table 209"/>
          <p:cNvGraphicFramePr/>
          <p:nvPr/>
        </p:nvGraphicFramePr>
        <p:xfrm>
          <a:off x="923669" y="2114050"/>
          <a:ext cx="11157461" cy="5385566"/>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3719152"/>
                <a:gridCol w="3446004"/>
                <a:gridCol w="3992302"/>
              </a:tblGrid>
              <a:tr h="769115">
                <a:tc>
                  <a:txBody>
                    <a:bodyPr/>
                    <a:lstStyle/>
                    <a:p>
                      <a:pPr defTabSz="914400">
                        <a:defRPr b="0" cap="none" spc="0" sz="1800">
                          <a:solidFill>
                            <a:srgbClr val="000000"/>
                          </a:solidFill>
                        </a:defRPr>
                      </a:pPr>
                      <a:r>
                        <a:rPr sz="3000">
                          <a:solidFill>
                            <a:srgbClr val="5B5854"/>
                          </a:solidFill>
                        </a:rPr>
                        <a:t>Asteroid Property</a:t>
                      </a:r>
                    </a:p>
                  </a:txBody>
                  <a:tcPr marL="50800" marR="50800" marT="50800" marB="50800" anchor="ctr" anchorCtr="0" horzOverflow="overflow">
                    <a:lnL w="12700">
                      <a:miter lim="400000"/>
                    </a:lnL>
                  </a:tcPr>
                </a:tc>
                <a:tc>
                  <a:txBody>
                    <a:bodyPr/>
                    <a:lstStyle/>
                    <a:p>
                      <a:pPr defTabSz="914400">
                        <a:defRPr b="0" cap="none" spc="0" sz="1800">
                          <a:solidFill>
                            <a:srgbClr val="000000"/>
                          </a:solidFill>
                        </a:defRPr>
                      </a:pPr>
                      <a:r>
                        <a:rPr sz="3000">
                          <a:solidFill>
                            <a:srgbClr val="5B5854"/>
                          </a:solidFill>
                        </a:rPr>
                        <a:t>Data</a:t>
                      </a:r>
                    </a:p>
                  </a:txBody>
                  <a:tcPr marL="50800" marR="50800" marT="50800" marB="50800" anchor="ctr" anchorCtr="0" horzOverflow="overflow"/>
                </a:tc>
                <a:tc>
                  <a:txBody>
                    <a:bodyPr/>
                    <a:lstStyle/>
                    <a:p>
                      <a:pPr defTabSz="914400">
                        <a:defRPr b="0" cap="none" spc="0" sz="1800">
                          <a:solidFill>
                            <a:srgbClr val="000000"/>
                          </a:solidFill>
                        </a:defRPr>
                      </a:pPr>
                      <a:r>
                        <a:rPr sz="3000">
                          <a:solidFill>
                            <a:srgbClr val="5B5854"/>
                          </a:solidFill>
                        </a:rPr>
                        <a:t>Comments</a:t>
                      </a:r>
                    </a:p>
                  </a:txBody>
                  <a:tcPr marL="50800" marR="50800" marT="50800" marB="50800" anchor="ctr" anchorCtr="0" horzOverflow="overflow">
                    <a:lnR w="12700">
                      <a:miter lim="400000"/>
                    </a:lnR>
                  </a:tcPr>
                </a:tc>
              </a:tr>
              <a:tr h="546100">
                <a:tc>
                  <a:txBody>
                    <a:bodyPr/>
                    <a:lstStyle/>
                    <a:p>
                      <a:pPr>
                        <a:spcBef>
                          <a:spcPts val="3400"/>
                        </a:spcBef>
                        <a:defRPr cap="none" spc="0" sz="1800">
                          <a:solidFill>
                            <a:srgbClr val="000000"/>
                          </a:solidFill>
                        </a:defRPr>
                      </a:pPr>
                      <a:r>
                        <a:rPr spc="48" sz="2400">
                          <a:solidFill>
                            <a:srgbClr val="5B5854"/>
                          </a:solidFill>
                          <a:latin typeface="Avenir Medium"/>
                          <a:ea typeface="Avenir Medium"/>
                          <a:cs typeface="Avenir Medium"/>
                          <a:sym typeface="Avenir Medium"/>
                        </a:rPr>
                        <a:t>Type</a:t>
                      </a:r>
                    </a:p>
                  </a:txBody>
                  <a:tcPr marL="50800" marR="50800" marT="50800" marB="50800" anchor="ctr" anchorCtr="0" horzOverflow="overflow">
                    <a:lnL w="12700">
                      <a:miter lim="400000"/>
                    </a:lnL>
                  </a:tcPr>
                </a:tc>
                <a:tc>
                  <a:txBody>
                    <a:bodyPr/>
                    <a:lstStyle/>
                    <a:p>
                      <a:pPr>
                        <a:spcBef>
                          <a:spcPts val="3400"/>
                        </a:spcBef>
                        <a:defRPr cap="none" spc="0" sz="1800">
                          <a:solidFill>
                            <a:srgbClr val="000000"/>
                          </a:solidFill>
                        </a:defRPr>
                      </a:pPr>
                      <a:r>
                        <a:rPr spc="48" sz="2400">
                          <a:solidFill>
                            <a:srgbClr val="5B5854"/>
                          </a:solidFill>
                          <a:latin typeface="Avenir Medium"/>
                          <a:ea typeface="Avenir Medium"/>
                          <a:cs typeface="Avenir Medium"/>
                          <a:sym typeface="Avenir Medium"/>
                        </a:rPr>
                        <a:t>M-type</a:t>
                      </a:r>
                    </a:p>
                  </a:txBody>
                  <a:tcPr marL="50800" marR="50800" marT="50800" marB="50800" anchor="ctr" anchorCtr="0" horzOverflow="overflow"/>
                </a:tc>
                <a:tc>
                  <a:txBody>
                    <a:bodyPr/>
                    <a:lstStyle/>
                    <a:p>
                      <a:pPr>
                        <a:spcBef>
                          <a:spcPts val="3400"/>
                        </a:spcBef>
                        <a:defRPr cap="none" spc="0" sz="1800">
                          <a:solidFill>
                            <a:srgbClr val="000000"/>
                          </a:solidFill>
                        </a:defRPr>
                      </a:pPr>
                      <a:r>
                        <a:rPr spc="39" sz="2000">
                          <a:solidFill>
                            <a:srgbClr val="5B5854"/>
                          </a:solidFill>
                          <a:latin typeface="Avenir Medium"/>
                          <a:ea typeface="Avenir Medium"/>
                          <a:cs typeface="Avenir Medium"/>
                          <a:sym typeface="Avenir Medium"/>
                        </a:rPr>
                        <a:t>Near earth asteroid.</a:t>
                      </a:r>
                    </a:p>
                  </a:txBody>
                  <a:tcPr marL="50800" marR="50800" marT="50800" marB="50800" anchor="ctr" anchorCtr="0" horzOverflow="overflow">
                    <a:lnR w="12700">
                      <a:miter lim="400000"/>
                    </a:lnR>
                  </a:tcPr>
                </a:tc>
              </a:tr>
              <a:tr h="800100">
                <a:tc>
                  <a:txBody>
                    <a:bodyPr/>
                    <a:lstStyle/>
                    <a:p>
                      <a:pPr>
                        <a:spcBef>
                          <a:spcPts val="3400"/>
                        </a:spcBef>
                        <a:defRPr cap="none" spc="0" sz="1800">
                          <a:solidFill>
                            <a:srgbClr val="000000"/>
                          </a:solidFill>
                        </a:defRPr>
                      </a:pPr>
                      <a:r>
                        <a:rPr spc="48" sz="2400">
                          <a:solidFill>
                            <a:srgbClr val="5B5854"/>
                          </a:solidFill>
                          <a:latin typeface="Avenir Medium"/>
                          <a:ea typeface="Avenir Medium"/>
                          <a:cs typeface="Avenir Medium"/>
                          <a:sym typeface="Avenir Medium"/>
                        </a:rPr>
                        <a:t>Diameter</a:t>
                      </a:r>
                    </a:p>
                  </a:txBody>
                  <a:tcPr marL="50800" marR="50800" marT="50800" marB="50800" anchor="ctr" anchorCtr="0" horzOverflow="overflow">
                    <a:lnL w="12700">
                      <a:miter lim="400000"/>
                    </a:lnL>
                  </a:tcPr>
                </a:tc>
                <a:tc>
                  <a:txBody>
                    <a:bodyPr/>
                    <a:lstStyle/>
                    <a:p>
                      <a:pPr>
                        <a:spcBef>
                          <a:spcPts val="3400"/>
                        </a:spcBef>
                        <a:defRPr cap="none" spc="0" sz="1800">
                          <a:solidFill>
                            <a:srgbClr val="000000"/>
                          </a:solidFill>
                        </a:defRPr>
                      </a:pPr>
                      <a:r>
                        <a:rPr spc="48" sz="2400">
                          <a:solidFill>
                            <a:srgbClr val="5B5854"/>
                          </a:solidFill>
                          <a:latin typeface="Avenir Medium"/>
                          <a:ea typeface="Avenir Medium"/>
                          <a:cs typeface="Avenir Medium"/>
                          <a:sym typeface="Avenir Medium"/>
                        </a:rPr>
                        <a:t>7m</a:t>
                      </a:r>
                    </a:p>
                  </a:txBody>
                  <a:tcPr marL="50800" marR="50800" marT="50800" marB="50800" anchor="ctr" anchorCtr="0" horzOverflow="overflow"/>
                </a:tc>
                <a:tc>
                  <a:txBody>
                    <a:bodyPr/>
                    <a:lstStyle/>
                    <a:p>
                      <a:pPr>
                        <a:spcBef>
                          <a:spcPts val="3400"/>
                        </a:spcBef>
                        <a:defRPr cap="none" spc="0" sz="1800">
                          <a:solidFill>
                            <a:srgbClr val="000000"/>
                          </a:solidFill>
                        </a:defRPr>
                      </a:pPr>
                      <a:r>
                        <a:rPr spc="39" sz="2000">
                          <a:solidFill>
                            <a:srgbClr val="5B5854"/>
                          </a:solidFill>
                          <a:latin typeface="Avenir Medium"/>
                          <a:ea typeface="Avenir Medium"/>
                          <a:cs typeface="Avenir Medium"/>
                          <a:sym typeface="Avenir Medium"/>
                        </a:rPr>
                        <a:t>Limited ability to observe and identify asteroids.</a:t>
                      </a:r>
                    </a:p>
                  </a:txBody>
                  <a:tcPr marL="50800" marR="50800" marT="50800" marB="50800" anchor="ctr" anchorCtr="0" horzOverflow="overflow">
                    <a:lnR w="12700">
                      <a:miter lim="400000"/>
                    </a:lnR>
                  </a:tcPr>
                </a:tc>
              </a:tr>
              <a:tr h="800100">
                <a:tc>
                  <a:txBody>
                    <a:bodyPr/>
                    <a:lstStyle/>
                    <a:p>
                      <a:pPr defTabSz="914400">
                        <a:defRPr cap="none" spc="0" sz="1800">
                          <a:solidFill>
                            <a:srgbClr val="000000"/>
                          </a:solidFill>
                        </a:defRPr>
                      </a:pPr>
                      <a:r>
                        <a:rPr sz="2400">
                          <a:solidFill>
                            <a:srgbClr val="5B5854"/>
                          </a:solidFill>
                        </a:rPr>
                        <a:t>Synodic Period </a:t>
                      </a:r>
                    </a:p>
                  </a:txBody>
                  <a:tcPr marL="50800" marR="50800" marT="50800" marB="50800" anchor="ctr" anchorCtr="0" horzOverflow="overflow">
                    <a:lnL w="12700">
                      <a:miter lim="400000"/>
                    </a:lnL>
                  </a:tcPr>
                </a:tc>
                <a:tc>
                  <a:txBody>
                    <a:bodyPr/>
                    <a:lstStyle/>
                    <a:p>
                      <a:pPr>
                        <a:spcBef>
                          <a:spcPts val="3400"/>
                        </a:spcBef>
                        <a:defRPr cap="none" spc="0" sz="1800">
                          <a:solidFill>
                            <a:srgbClr val="000000"/>
                          </a:solidFill>
                        </a:defRPr>
                      </a:pPr>
                      <a:r>
                        <a:rPr spc="48" sz="2400">
                          <a:solidFill>
                            <a:srgbClr val="5B5854"/>
                          </a:solidFill>
                          <a:latin typeface="Avenir Medium"/>
                          <a:ea typeface="Avenir Medium"/>
                          <a:cs typeface="Avenir Medium"/>
                          <a:sym typeface="Avenir Medium"/>
                        </a:rPr>
                        <a:t>10 years</a:t>
                      </a:r>
                    </a:p>
                  </a:txBody>
                  <a:tcPr marL="50800" marR="50800" marT="50800" marB="50800" anchor="ctr" anchorCtr="0" horzOverflow="overflow"/>
                </a:tc>
                <a:tc>
                  <a:txBody>
                    <a:bodyPr/>
                    <a:lstStyle/>
                    <a:p>
                      <a:pPr>
                        <a:spcBef>
                          <a:spcPts val="3400"/>
                        </a:spcBef>
                        <a:defRPr cap="none" spc="0" sz="1800">
                          <a:solidFill>
                            <a:srgbClr val="000000"/>
                          </a:solidFill>
                        </a:defRPr>
                      </a:pPr>
                      <a:r>
                        <a:rPr spc="39" sz="2000">
                          <a:solidFill>
                            <a:srgbClr val="5B5854"/>
                          </a:solidFill>
                          <a:latin typeface="Avenir Medium"/>
                          <a:ea typeface="Avenir Medium"/>
                          <a:cs typeface="Avenir Medium"/>
                          <a:sym typeface="Avenir Medium"/>
                        </a:rPr>
                        <a:t>Timing of launch critical to reduce overall mission duration.</a:t>
                      </a:r>
                    </a:p>
                  </a:txBody>
                  <a:tcPr marL="50800" marR="50800" marT="50800" marB="50800" anchor="ctr" anchorCtr="0" horzOverflow="overflow">
                    <a:lnR w="12700">
                      <a:miter lim="400000"/>
                    </a:lnR>
                  </a:tcPr>
                </a:tc>
              </a:tr>
              <a:tr h="533400">
                <a:tc>
                  <a:txBody>
                    <a:bodyPr/>
                    <a:lstStyle/>
                    <a:p>
                      <a:pPr defTabSz="914400">
                        <a:defRPr cap="none" spc="0" sz="1800">
                          <a:solidFill>
                            <a:srgbClr val="000000"/>
                          </a:solidFill>
                        </a:defRPr>
                      </a:pPr>
                      <a:r>
                        <a:rPr sz="2400">
                          <a:solidFill>
                            <a:srgbClr val="5B5854"/>
                          </a:solidFill>
                        </a:rPr>
                        <a:t>Mass Recovered</a:t>
                      </a:r>
                    </a:p>
                  </a:txBody>
                  <a:tcPr marL="50800" marR="50800" marT="50800" marB="50800" anchor="ctr" anchorCtr="0" horzOverflow="overflow">
                    <a:lnL w="12700">
                      <a:miter lim="400000"/>
                    </a:lnL>
                  </a:tcPr>
                </a:tc>
                <a:tc>
                  <a:txBody>
                    <a:bodyPr/>
                    <a:lstStyle/>
                    <a:p>
                      <a:pPr>
                        <a:spcBef>
                          <a:spcPts val="3400"/>
                        </a:spcBef>
                        <a:defRPr cap="none" spc="0" sz="1800">
                          <a:solidFill>
                            <a:srgbClr val="000000"/>
                          </a:solidFill>
                        </a:defRPr>
                      </a:pPr>
                      <a:r>
                        <a:rPr spc="48" sz="2400">
                          <a:solidFill>
                            <a:srgbClr val="5B5854"/>
                          </a:solidFill>
                          <a:latin typeface="Avenir Medium"/>
                          <a:ea typeface="Avenir Medium"/>
                          <a:cs typeface="Avenir Medium"/>
                          <a:sym typeface="Avenir Medium"/>
                        </a:rPr>
                        <a:t>2000 tonnes</a:t>
                      </a:r>
                    </a:p>
                  </a:txBody>
                  <a:tcPr marL="50800" marR="50800" marT="50800" marB="50800" anchor="ctr" anchorCtr="0" horzOverflow="overflow"/>
                </a:tc>
                <a:tc>
                  <a:txBody>
                    <a:bodyPr/>
                    <a:lstStyle/>
                    <a:p>
                      <a:pPr>
                        <a:spcBef>
                          <a:spcPts val="3400"/>
                        </a:spcBef>
                        <a:defRPr cap="none" spc="0" sz="1800">
                          <a:solidFill>
                            <a:srgbClr val="000000"/>
                          </a:solidFill>
                        </a:defRPr>
                      </a:pPr>
                      <a:r>
                        <a:rPr spc="39" sz="2000">
                          <a:solidFill>
                            <a:srgbClr val="5B5854"/>
                          </a:solidFill>
                          <a:latin typeface="Avenir Medium"/>
                          <a:ea typeface="Avenir Medium"/>
                          <a:cs typeface="Avenir Medium"/>
                          <a:sym typeface="Avenir Medium"/>
                        </a:rPr>
                        <a:t>Based on 7m diameter asteroid.</a:t>
                      </a:r>
                    </a:p>
                  </a:txBody>
                  <a:tcPr marL="50800" marR="50800" marT="50800" marB="50800" anchor="ctr" anchorCtr="0" horzOverflow="overflow">
                    <a:lnR w="12700">
                      <a:miter lim="400000"/>
                    </a:lnR>
                  </a:tcPr>
                </a:tc>
              </a:tr>
              <a:tr h="800100">
                <a:tc>
                  <a:txBody>
                    <a:bodyPr/>
                    <a:lstStyle/>
                    <a:p>
                      <a:pPr defTabSz="914400">
                        <a:defRPr cap="none" spc="0" sz="1800">
                          <a:solidFill>
                            <a:srgbClr val="000000"/>
                          </a:solidFill>
                        </a:defRPr>
                      </a:pPr>
                      <a:r>
                        <a:rPr sz="2400">
                          <a:solidFill>
                            <a:srgbClr val="5B5854"/>
                          </a:solidFill>
                        </a:rPr>
                        <a:t>Platinum Content</a:t>
                      </a:r>
                    </a:p>
                  </a:txBody>
                  <a:tcPr marL="50800" marR="50800" marT="50800" marB="50800" anchor="ctr" anchorCtr="0" horzOverflow="overflow">
                    <a:lnL w="12700">
                      <a:miter lim="400000"/>
                    </a:lnL>
                  </a:tcPr>
                </a:tc>
                <a:tc>
                  <a:txBody>
                    <a:bodyPr/>
                    <a:lstStyle/>
                    <a:p>
                      <a:pPr>
                        <a:spcBef>
                          <a:spcPts val="3400"/>
                        </a:spcBef>
                        <a:defRPr cap="none" spc="0" sz="1800">
                          <a:solidFill>
                            <a:srgbClr val="000000"/>
                          </a:solidFill>
                        </a:defRPr>
                      </a:pPr>
                      <a:r>
                        <a:rPr spc="48" sz="2400">
                          <a:solidFill>
                            <a:srgbClr val="5B5854"/>
                          </a:solidFill>
                          <a:latin typeface="Avenir Medium"/>
                          <a:ea typeface="Avenir Medium"/>
                          <a:cs typeface="Avenir Medium"/>
                          <a:sym typeface="Avenir Medium"/>
                        </a:rPr>
                        <a:t>100g/tonne</a:t>
                      </a:r>
                    </a:p>
                  </a:txBody>
                  <a:tcPr marL="50800" marR="50800" marT="50800" marB="50800" anchor="ctr" anchorCtr="0" horzOverflow="overflow"/>
                </a:tc>
                <a:tc>
                  <a:txBody>
                    <a:bodyPr/>
                    <a:lstStyle/>
                    <a:p>
                      <a:pPr>
                        <a:spcBef>
                          <a:spcPts val="3400"/>
                        </a:spcBef>
                        <a:defRPr cap="none" spc="0" sz="1800">
                          <a:solidFill>
                            <a:srgbClr val="000000"/>
                          </a:solidFill>
                        </a:defRPr>
                      </a:pPr>
                      <a:r>
                        <a:rPr spc="39" sz="2000">
                          <a:solidFill>
                            <a:srgbClr val="5B5854"/>
                          </a:solidFill>
                          <a:latin typeface="Avenir Medium"/>
                          <a:ea typeface="Avenir Medium"/>
                          <a:cs typeface="Avenir Medium"/>
                          <a:sym typeface="Avenir Medium"/>
                        </a:rPr>
                        <a:t>Other valuable metals likely present in M-Type asteroid.</a:t>
                      </a:r>
                    </a:p>
                  </a:txBody>
                  <a:tcPr marL="50800" marR="50800" marT="50800" marB="50800" anchor="ctr" anchorCtr="0" horzOverflow="overflow">
                    <a:lnR w="12700">
                      <a:miter lim="400000"/>
                    </a:lnR>
                  </a:tcPr>
                </a:tc>
              </a:tr>
              <a:tr h="1136650">
                <a:tc>
                  <a:txBody>
                    <a:bodyPr/>
                    <a:lstStyle/>
                    <a:p>
                      <a:pPr defTabSz="914400">
                        <a:defRPr cap="none" spc="0" sz="1800">
                          <a:solidFill>
                            <a:srgbClr val="000000"/>
                          </a:solidFill>
                        </a:defRPr>
                      </a:pPr>
                      <a:r>
                        <a:rPr sz="2400">
                          <a:solidFill>
                            <a:srgbClr val="5B5854"/>
                          </a:solidFill>
                        </a:rPr>
                        <a:t>Number of Missions </a:t>
                      </a:r>
                    </a:p>
                  </a:txBody>
                  <a:tcPr marL="50800" marR="50800" marT="50800" marB="50800" anchor="ctr" anchorCtr="0" horzOverflow="overflow">
                    <a:lnL w="12700">
                      <a:miter lim="400000"/>
                    </a:lnL>
                    <a:lnB w="12700">
                      <a:miter lim="400000"/>
                    </a:lnB>
                  </a:tcPr>
                </a:tc>
                <a:tc>
                  <a:txBody>
                    <a:bodyPr/>
                    <a:lstStyle/>
                    <a:p>
                      <a:pPr>
                        <a:spcBef>
                          <a:spcPts val="3400"/>
                        </a:spcBef>
                        <a:defRPr cap="none" spc="0" sz="1800">
                          <a:solidFill>
                            <a:srgbClr val="000000"/>
                          </a:solidFill>
                        </a:defRPr>
                      </a:pPr>
                      <a:r>
                        <a:rPr spc="48" sz="2400">
                          <a:solidFill>
                            <a:srgbClr val="5B5854"/>
                          </a:solidFill>
                          <a:latin typeface="Avenir Medium"/>
                          <a:ea typeface="Avenir Medium"/>
                          <a:cs typeface="Avenir Medium"/>
                          <a:sym typeface="Avenir Medium"/>
                        </a:rPr>
                        <a:t>5</a:t>
                      </a:r>
                    </a:p>
                  </a:txBody>
                  <a:tcPr marL="50800" marR="50800" marT="50800" marB="50800" anchor="ctr" anchorCtr="0" horzOverflow="overflow">
                    <a:lnB w="12700">
                      <a:miter lim="400000"/>
                    </a:lnB>
                  </a:tcPr>
                </a:tc>
                <a:tc>
                  <a:txBody>
                    <a:bodyPr/>
                    <a:lstStyle/>
                    <a:p>
                      <a:pPr>
                        <a:spcBef>
                          <a:spcPts val="3400"/>
                        </a:spcBef>
                        <a:defRPr cap="none" spc="0" sz="1800">
                          <a:solidFill>
                            <a:srgbClr val="000000"/>
                          </a:solidFill>
                        </a:defRPr>
                      </a:pPr>
                      <a:r>
                        <a:rPr spc="39" sz="2000">
                          <a:solidFill>
                            <a:srgbClr val="5B5854"/>
                          </a:solidFill>
                          <a:latin typeface="Avenir Medium"/>
                          <a:ea typeface="Avenir Medium"/>
                          <a:cs typeface="Avenir Medium"/>
                          <a:sym typeface="Avenir Medium"/>
                        </a:rPr>
                        <a:t>Requires identification and retrieval of 5 different asteroids of suitable size / dimensions.</a:t>
                      </a:r>
                    </a:p>
                  </a:txBody>
                  <a:tcPr marL="50800" marR="50800" marT="50800" marB="50800" anchor="ctr" anchorCtr="0" horzOverflow="overflow">
                    <a:lnR w="12700">
                      <a:miter lim="400000"/>
                    </a:lnR>
                    <a:lnB w="12700">
                      <a:miter lim="400000"/>
                    </a:lnB>
                  </a:tcPr>
                </a:tc>
              </a:tr>
            </a:tbl>
          </a:graphicData>
        </a:graphic>
      </p:graphicFrame>
      <p:sp>
        <p:nvSpPr>
          <p:cNvPr id="210" name="Shape 210"/>
          <p:cNvSpPr/>
          <p:nvPr/>
        </p:nvSpPr>
        <p:spPr>
          <a:xfrm>
            <a:off x="3731488" y="8048889"/>
            <a:ext cx="5541825" cy="584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defRPr sz="2800">
                <a:latin typeface="Avenir Medium"/>
                <a:ea typeface="Avenir Medium"/>
                <a:cs typeface="Avenir Medium"/>
                <a:sym typeface="Avenir Medium"/>
              </a:defRPr>
            </a:pPr>
            <a:r>
              <a:t>Number of Identified Asteroids: </a:t>
            </a:r>
            <a:r>
              <a:rPr u="sng"/>
              <a:t>0</a:t>
            </a:r>
          </a:p>
        </p:txBody>
      </p:sp>
      <p:sp>
        <p:nvSpPr>
          <p:cNvPr id="211" name="Shape 211"/>
          <p:cNvSpPr/>
          <p:nvPr/>
        </p:nvSpPr>
        <p:spPr>
          <a:xfrm>
            <a:off x="4740909" y="8469652"/>
            <a:ext cx="3522981"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defRPr sz="1600">
                <a:latin typeface="Avenir Medium"/>
                <a:ea typeface="Avenir Medium"/>
                <a:cs typeface="Avenir Medium"/>
                <a:sym typeface="Avenir Medium"/>
              </a:defRPr>
            </a:pPr>
            <a:r>
              <a:t>Currently identified and listed within</a:t>
            </a:r>
          </a:p>
          <a:p>
            <a:pPr>
              <a:defRPr sz="1600">
                <a:latin typeface="Avenir Medium"/>
                <a:ea typeface="Avenir Medium"/>
                <a:cs typeface="Avenir Medium"/>
                <a:sym typeface="Avenir Medium"/>
              </a:defRPr>
            </a:pPr>
            <a:r>
              <a:t>the JPL small body database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3" name="Shape 213"/>
          <p:cNvSpPr/>
          <p:nvPr>
            <p:ph type="title" idx="4294967295"/>
          </p:nvPr>
        </p:nvSpPr>
        <p:spPr>
          <a:xfrm>
            <a:off x="673100" y="584200"/>
            <a:ext cx="11658600" cy="749300"/>
          </a:xfrm>
          <a:prstGeom prst="rect">
            <a:avLst/>
          </a:prstGeom>
        </p:spPr>
        <p:txBody>
          <a:bodyPr/>
          <a:lstStyle>
            <a:lvl1pPr defTabSz="452627">
              <a:defRPr spc="0" sz="3900"/>
            </a:lvl1pPr>
          </a:lstStyle>
          <a:p>
            <a:pPr/>
            <a:r>
              <a:t>Infrastructure &amp; Mission Costs</a:t>
            </a:r>
          </a:p>
        </p:txBody>
      </p:sp>
      <p:graphicFrame>
        <p:nvGraphicFramePr>
          <p:cNvPr id="214" name="Table 214"/>
          <p:cNvGraphicFramePr/>
          <p:nvPr/>
        </p:nvGraphicFramePr>
        <p:xfrm>
          <a:off x="923669" y="2074456"/>
          <a:ext cx="11157460" cy="6062912"/>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3719152"/>
                <a:gridCol w="2785754"/>
                <a:gridCol w="4652552"/>
              </a:tblGrid>
              <a:tr h="709246">
                <a:tc>
                  <a:txBody>
                    <a:bodyPr/>
                    <a:lstStyle/>
                    <a:p>
                      <a:pPr defTabSz="914400">
                        <a:defRPr b="0" cap="none" spc="0" sz="1800">
                          <a:solidFill>
                            <a:srgbClr val="000000"/>
                          </a:solidFill>
                        </a:defRPr>
                      </a:pPr>
                      <a:r>
                        <a:rPr sz="3000">
                          <a:solidFill>
                            <a:srgbClr val="5B5854"/>
                          </a:solidFill>
                        </a:rPr>
                        <a:t>Factor</a:t>
                      </a:r>
                    </a:p>
                  </a:txBody>
                  <a:tcPr marL="50800" marR="50800" marT="50800" marB="50800" anchor="ctr" anchorCtr="0" horzOverflow="overflow">
                    <a:lnL w="12700">
                      <a:miter lim="400000"/>
                    </a:lnL>
                  </a:tcPr>
                </a:tc>
                <a:tc>
                  <a:txBody>
                    <a:bodyPr/>
                    <a:lstStyle/>
                    <a:p>
                      <a:pPr defTabSz="914400">
                        <a:defRPr b="0" cap="none" spc="0" sz="1800">
                          <a:solidFill>
                            <a:srgbClr val="000000"/>
                          </a:solidFill>
                        </a:defRPr>
                      </a:pPr>
                      <a:r>
                        <a:rPr sz="3000">
                          <a:solidFill>
                            <a:srgbClr val="5B5854"/>
                          </a:solidFill>
                        </a:rPr>
                        <a:t>Cost (USD)</a:t>
                      </a:r>
                    </a:p>
                  </a:txBody>
                  <a:tcPr marL="50800" marR="50800" marT="50800" marB="50800" anchor="ctr" anchorCtr="0" horzOverflow="overflow"/>
                </a:tc>
                <a:tc>
                  <a:txBody>
                    <a:bodyPr/>
                    <a:lstStyle/>
                    <a:p>
                      <a:pPr defTabSz="914400">
                        <a:defRPr b="0" cap="none" spc="0" sz="1800">
                          <a:solidFill>
                            <a:srgbClr val="000000"/>
                          </a:solidFill>
                        </a:defRPr>
                      </a:pPr>
                      <a:r>
                        <a:rPr sz="3000">
                          <a:solidFill>
                            <a:srgbClr val="5B5854"/>
                          </a:solidFill>
                        </a:rPr>
                        <a:t>Comments</a:t>
                      </a:r>
                    </a:p>
                  </a:txBody>
                  <a:tcPr marL="50800" marR="50800" marT="50800" marB="50800" anchor="ctr" anchorCtr="0" horzOverflow="overflow">
                    <a:lnR w="12700">
                      <a:miter lim="400000"/>
                    </a:lnR>
                  </a:tcPr>
                </a:tc>
              </a:tr>
              <a:tr h="685493">
                <a:tc>
                  <a:txBody>
                    <a:bodyPr/>
                    <a:lstStyle/>
                    <a:p>
                      <a:pPr defTabSz="914400">
                        <a:defRPr cap="none" spc="0" sz="1800">
                          <a:solidFill>
                            <a:srgbClr val="000000"/>
                          </a:solidFill>
                        </a:defRPr>
                      </a:pPr>
                      <a:r>
                        <a:rPr sz="1700">
                          <a:solidFill>
                            <a:srgbClr val="5B5854"/>
                          </a:solidFill>
                        </a:rPr>
                        <a:t>Orbital Asteroid Intercept Facility</a:t>
                      </a:r>
                    </a:p>
                  </a:txBody>
                  <a:tcPr marL="50800" marR="50800" marT="50800" marB="50800" anchor="ctr" anchorCtr="0" horzOverflow="overflow">
                    <a:lnL w="12700">
                      <a:miter lim="400000"/>
                    </a:lnL>
                  </a:tcPr>
                </a:tc>
                <a:tc>
                  <a:txBody>
                    <a:bodyPr/>
                    <a:lstStyle/>
                    <a:p>
                      <a:pPr>
                        <a:spcBef>
                          <a:spcPts val="3400"/>
                        </a:spcBef>
                        <a:defRPr cap="none" spc="0" sz="1800">
                          <a:solidFill>
                            <a:srgbClr val="000000"/>
                          </a:solidFill>
                        </a:defRPr>
                      </a:pPr>
                      <a:r>
                        <a:rPr spc="34" sz="1700">
                          <a:solidFill>
                            <a:srgbClr val="5B5854"/>
                          </a:solidFill>
                          <a:latin typeface="Avenir Medium"/>
                          <a:ea typeface="Avenir Medium"/>
                          <a:cs typeface="Avenir Medium"/>
                          <a:sym typeface="Avenir Medium"/>
                        </a:rPr>
                        <a:t>$10,000m</a:t>
                      </a:r>
                    </a:p>
                  </a:txBody>
                  <a:tcPr marL="50800" marR="50800" marT="50800" marB="50800" anchor="ctr" anchorCtr="0" horzOverflow="overflow"/>
                </a:tc>
                <a:tc>
                  <a:txBody>
                    <a:bodyPr/>
                    <a:lstStyle/>
                    <a:p>
                      <a:pPr>
                        <a:spcBef>
                          <a:spcPts val="3400"/>
                        </a:spcBef>
                        <a:defRPr cap="none" spc="0" sz="1800">
                          <a:solidFill>
                            <a:srgbClr val="000000"/>
                          </a:solidFill>
                        </a:defRPr>
                      </a:pPr>
                      <a:r>
                        <a:rPr spc="34" sz="1700">
                          <a:solidFill>
                            <a:srgbClr val="5B5854"/>
                          </a:solidFill>
                          <a:latin typeface="Avenir Medium"/>
                          <a:ea typeface="Avenir Medium"/>
                          <a:cs typeface="Avenir Medium"/>
                          <a:sym typeface="Avenir Medium"/>
                        </a:rPr>
                        <a:t>Infrastructure investment based on ISS estimated costs</a:t>
                      </a:r>
                    </a:p>
                  </a:txBody>
                  <a:tcPr marL="50800" marR="50800" marT="50800" marB="50800" anchor="ctr" anchorCtr="0" horzOverflow="overflow">
                    <a:lnR w="12700">
                      <a:miter lim="400000"/>
                    </a:lnR>
                  </a:tcPr>
                </a:tc>
              </a:tr>
              <a:tr h="665016">
                <a:tc>
                  <a:txBody>
                    <a:bodyPr/>
                    <a:lstStyle/>
                    <a:p>
                      <a:pPr>
                        <a:spcBef>
                          <a:spcPts val="3400"/>
                        </a:spcBef>
                        <a:defRPr cap="none" spc="0" sz="1800">
                          <a:solidFill>
                            <a:srgbClr val="000000"/>
                          </a:solidFill>
                        </a:defRPr>
                      </a:pPr>
                      <a:r>
                        <a:rPr spc="34" sz="1700">
                          <a:solidFill>
                            <a:srgbClr val="5B5854"/>
                          </a:solidFill>
                          <a:latin typeface="Avenir Medium"/>
                          <a:ea typeface="Avenir Medium"/>
                          <a:cs typeface="Avenir Medium"/>
                          <a:sym typeface="Avenir Medium"/>
                        </a:rPr>
                        <a:t>Orbital Observation System</a:t>
                      </a:r>
                    </a:p>
                  </a:txBody>
                  <a:tcPr marL="50800" marR="50800" marT="50800" marB="50800" anchor="ctr" anchorCtr="0" horzOverflow="overflow">
                    <a:lnL w="12700">
                      <a:miter lim="400000"/>
                    </a:lnL>
                  </a:tcPr>
                </a:tc>
                <a:tc>
                  <a:txBody>
                    <a:bodyPr/>
                    <a:lstStyle/>
                    <a:p>
                      <a:pPr>
                        <a:spcBef>
                          <a:spcPts val="3400"/>
                        </a:spcBef>
                        <a:defRPr cap="none" spc="0" sz="1800">
                          <a:solidFill>
                            <a:srgbClr val="000000"/>
                          </a:solidFill>
                        </a:defRPr>
                      </a:pPr>
                      <a:r>
                        <a:rPr spc="34" sz="1700">
                          <a:solidFill>
                            <a:srgbClr val="5B5854"/>
                          </a:solidFill>
                          <a:latin typeface="Avenir Medium"/>
                          <a:ea typeface="Avenir Medium"/>
                          <a:cs typeface="Avenir Medium"/>
                          <a:sym typeface="Avenir Medium"/>
                        </a:rPr>
                        <a:t>$400m</a:t>
                      </a:r>
                    </a:p>
                  </a:txBody>
                  <a:tcPr marL="50800" marR="50800" marT="50800" marB="50800" anchor="ctr" anchorCtr="0" horzOverflow="overflow"/>
                </a:tc>
                <a:tc>
                  <a:txBody>
                    <a:bodyPr/>
                    <a:lstStyle/>
                    <a:p>
                      <a:pPr>
                        <a:spcBef>
                          <a:spcPts val="3400"/>
                        </a:spcBef>
                        <a:defRPr cap="none" spc="0" sz="1800">
                          <a:solidFill>
                            <a:srgbClr val="000000"/>
                          </a:solidFill>
                        </a:defRPr>
                      </a:pPr>
                      <a:r>
                        <a:rPr spc="34" sz="1700">
                          <a:solidFill>
                            <a:srgbClr val="5B5854"/>
                          </a:solidFill>
                          <a:latin typeface="Avenir Medium"/>
                          <a:ea typeface="Avenir Medium"/>
                          <a:cs typeface="Avenir Medium"/>
                          <a:sym typeface="Avenir Medium"/>
                        </a:rPr>
                        <a:t>Infrastructure investment based on Hubble Telescope costs</a:t>
                      </a:r>
                    </a:p>
                  </a:txBody>
                  <a:tcPr marL="50800" marR="50800" marT="50800" marB="50800" anchor="ctr" anchorCtr="0" horzOverflow="overflow">
                    <a:lnR w="12700">
                      <a:miter lim="400000"/>
                    </a:lnR>
                  </a:tcPr>
                </a:tc>
              </a:tr>
              <a:tr h="640753">
                <a:tc>
                  <a:txBody>
                    <a:bodyPr/>
                    <a:lstStyle/>
                    <a:p>
                      <a:pPr>
                        <a:spcBef>
                          <a:spcPts val="3400"/>
                        </a:spcBef>
                        <a:defRPr cap="none" spc="0" sz="1800">
                          <a:solidFill>
                            <a:srgbClr val="000000"/>
                          </a:solidFill>
                        </a:defRPr>
                      </a:pPr>
                      <a:r>
                        <a:rPr spc="34" sz="1700">
                          <a:solidFill>
                            <a:srgbClr val="5B5854"/>
                          </a:solidFill>
                          <a:latin typeface="Avenir Medium"/>
                          <a:ea typeface="Avenir Medium"/>
                          <a:cs typeface="Avenir Medium"/>
                          <a:sym typeface="Avenir Medium"/>
                        </a:rPr>
                        <a:t>Launch Vehicle</a:t>
                      </a:r>
                    </a:p>
                  </a:txBody>
                  <a:tcPr marL="50800" marR="50800" marT="50800" marB="50800" anchor="ctr" anchorCtr="0" horzOverflow="overflow">
                    <a:lnL w="12700">
                      <a:miter lim="400000"/>
                    </a:lnL>
                  </a:tcPr>
                </a:tc>
                <a:tc>
                  <a:txBody>
                    <a:bodyPr/>
                    <a:lstStyle/>
                    <a:p>
                      <a:pPr>
                        <a:spcBef>
                          <a:spcPts val="3400"/>
                        </a:spcBef>
                        <a:defRPr cap="none" spc="0" sz="1800">
                          <a:solidFill>
                            <a:srgbClr val="000000"/>
                          </a:solidFill>
                        </a:defRPr>
                      </a:pPr>
                      <a:r>
                        <a:rPr spc="34" sz="1700">
                          <a:solidFill>
                            <a:srgbClr val="5B5854"/>
                          </a:solidFill>
                          <a:latin typeface="Avenir Medium"/>
                          <a:ea typeface="Avenir Medium"/>
                          <a:cs typeface="Avenir Medium"/>
                          <a:sym typeface="Avenir Medium"/>
                        </a:rPr>
                        <a:t>$290m</a:t>
                      </a:r>
                    </a:p>
                  </a:txBody>
                  <a:tcPr marL="50800" marR="50800" marT="50800" marB="50800" anchor="ctr" anchorCtr="0" horzOverflow="overflow"/>
                </a:tc>
                <a:tc>
                  <a:txBody>
                    <a:bodyPr/>
                    <a:lstStyle/>
                    <a:p>
                      <a:pPr>
                        <a:spcBef>
                          <a:spcPts val="3400"/>
                        </a:spcBef>
                        <a:defRPr cap="none" spc="34" sz="1700">
                          <a:latin typeface="Avenir Medium"/>
                          <a:ea typeface="Avenir Medium"/>
                          <a:cs typeface="Avenir Medium"/>
                          <a:sym typeface="Avenir Medium"/>
                        </a:defRPr>
                      </a:pPr>
                    </a:p>
                  </a:txBody>
                  <a:tcPr marL="50800" marR="50800" marT="50800" marB="50800" anchor="ctr" anchorCtr="0" horzOverflow="overflow">
                    <a:lnR w="12700">
                      <a:miter lim="400000"/>
                    </a:lnR>
                  </a:tcPr>
                </a:tc>
              </a:tr>
              <a:tr h="706550">
                <a:tc>
                  <a:txBody>
                    <a:bodyPr/>
                    <a:lstStyle/>
                    <a:p>
                      <a:pPr defTabSz="914400">
                        <a:defRPr cap="none" spc="0" sz="1800">
                          <a:solidFill>
                            <a:srgbClr val="000000"/>
                          </a:solidFill>
                        </a:defRPr>
                      </a:pPr>
                      <a:r>
                        <a:rPr sz="1700">
                          <a:solidFill>
                            <a:srgbClr val="5B5854"/>
                          </a:solidFill>
                        </a:rPr>
                        <a:t>Spacecraft</a:t>
                      </a:r>
                    </a:p>
                  </a:txBody>
                  <a:tcPr marL="50800" marR="50800" marT="50800" marB="50800" anchor="ctr" anchorCtr="0" horzOverflow="overflow">
                    <a:lnL w="12700">
                      <a:miter lim="400000"/>
                    </a:lnL>
                  </a:tcPr>
                </a:tc>
                <a:tc>
                  <a:txBody>
                    <a:bodyPr/>
                    <a:lstStyle/>
                    <a:p>
                      <a:pPr>
                        <a:spcBef>
                          <a:spcPts val="3400"/>
                        </a:spcBef>
                        <a:defRPr cap="none" spc="0" sz="1800">
                          <a:solidFill>
                            <a:srgbClr val="000000"/>
                          </a:solidFill>
                        </a:defRPr>
                      </a:pPr>
                      <a:r>
                        <a:rPr spc="34" sz="1700">
                          <a:solidFill>
                            <a:srgbClr val="5B5854"/>
                          </a:solidFill>
                          <a:latin typeface="Avenir Medium"/>
                          <a:ea typeface="Avenir Medium"/>
                          <a:cs typeface="Avenir Medium"/>
                          <a:sym typeface="Avenir Medium"/>
                        </a:rPr>
                        <a:t>$1,360m</a:t>
                      </a:r>
                    </a:p>
                  </a:txBody>
                  <a:tcPr marL="50800" marR="50800" marT="50800" marB="50800" anchor="ctr" anchorCtr="0" horzOverflow="overflow"/>
                </a:tc>
                <a:tc>
                  <a:txBody>
                    <a:bodyPr/>
                    <a:lstStyle/>
                    <a:p>
                      <a:pPr>
                        <a:spcBef>
                          <a:spcPts val="3400"/>
                        </a:spcBef>
                        <a:defRPr cap="none" spc="34" sz="1700">
                          <a:latin typeface="Avenir Medium"/>
                          <a:ea typeface="Avenir Medium"/>
                          <a:cs typeface="Avenir Medium"/>
                          <a:sym typeface="Avenir Medium"/>
                        </a:defRPr>
                      </a:pPr>
                    </a:p>
                  </a:txBody>
                  <a:tcPr marL="50800" marR="50800" marT="50800" marB="50800" anchor="ctr" anchorCtr="0" horzOverflow="overflow">
                    <a:lnR w="12700">
                      <a:miter lim="400000"/>
                    </a:lnR>
                  </a:tcPr>
                </a:tc>
              </a:tr>
              <a:tr h="616089">
                <a:tc>
                  <a:txBody>
                    <a:bodyPr/>
                    <a:lstStyle/>
                    <a:p>
                      <a:pPr defTabSz="914400">
                        <a:defRPr cap="none" spc="0" sz="1800">
                          <a:solidFill>
                            <a:srgbClr val="000000"/>
                          </a:solidFill>
                        </a:defRPr>
                      </a:pPr>
                      <a:r>
                        <a:rPr sz="1700">
                          <a:solidFill>
                            <a:srgbClr val="5B5854"/>
                          </a:solidFill>
                        </a:rPr>
                        <a:t>Mission Operational Costs</a:t>
                      </a:r>
                    </a:p>
                  </a:txBody>
                  <a:tcPr marL="50800" marR="50800" marT="50800" marB="50800" anchor="ctr" anchorCtr="0" horzOverflow="overflow">
                    <a:lnL w="12700">
                      <a:miter lim="400000"/>
                    </a:lnL>
                  </a:tcPr>
                </a:tc>
                <a:tc>
                  <a:txBody>
                    <a:bodyPr/>
                    <a:lstStyle/>
                    <a:p>
                      <a:pPr>
                        <a:spcBef>
                          <a:spcPts val="3400"/>
                        </a:spcBef>
                        <a:defRPr cap="none" spc="0" sz="1800">
                          <a:solidFill>
                            <a:srgbClr val="000000"/>
                          </a:solidFill>
                        </a:defRPr>
                      </a:pPr>
                      <a:r>
                        <a:rPr spc="34" sz="1700">
                          <a:solidFill>
                            <a:srgbClr val="5B5854"/>
                          </a:solidFill>
                          <a:latin typeface="Avenir Medium"/>
                          <a:ea typeface="Avenir Medium"/>
                          <a:cs typeface="Avenir Medium"/>
                          <a:sym typeface="Avenir Medium"/>
                        </a:rPr>
                        <a:t>$12m per annum</a:t>
                      </a:r>
                    </a:p>
                  </a:txBody>
                  <a:tcPr marL="50800" marR="50800" marT="50800" marB="50800" anchor="ctr" anchorCtr="0" horzOverflow="overflow"/>
                </a:tc>
                <a:tc>
                  <a:txBody>
                    <a:bodyPr/>
                    <a:lstStyle/>
                    <a:p>
                      <a:pPr>
                        <a:spcBef>
                          <a:spcPts val="3400"/>
                        </a:spcBef>
                        <a:defRPr cap="none" spc="0" sz="1800">
                          <a:solidFill>
                            <a:srgbClr val="000000"/>
                          </a:solidFill>
                        </a:defRPr>
                      </a:pPr>
                      <a:r>
                        <a:rPr spc="34" sz="1700">
                          <a:solidFill>
                            <a:srgbClr val="5B5854"/>
                          </a:solidFill>
                          <a:latin typeface="Avenir Medium"/>
                          <a:ea typeface="Avenir Medium"/>
                          <a:cs typeface="Avenir Medium"/>
                          <a:sym typeface="Avenir Medium"/>
                        </a:rPr>
                        <a:t>Earth based mission control assumed at $12m per annum x 10 years</a:t>
                      </a:r>
                    </a:p>
                  </a:txBody>
                  <a:tcPr marL="50800" marR="50800" marT="50800" marB="50800" anchor="ctr" anchorCtr="0" horzOverflow="overflow">
                    <a:lnR w="12700">
                      <a:miter lim="400000"/>
                    </a:lnR>
                  </a:tcPr>
                </a:tc>
              </a:tr>
              <a:tr h="710682">
                <a:tc>
                  <a:txBody>
                    <a:bodyPr/>
                    <a:lstStyle/>
                    <a:p>
                      <a:pPr>
                        <a:spcBef>
                          <a:spcPts val="3400"/>
                        </a:spcBef>
                        <a:defRPr cap="none" spc="0" sz="1800">
                          <a:solidFill>
                            <a:srgbClr val="000000"/>
                          </a:solidFill>
                        </a:defRPr>
                      </a:pPr>
                      <a:r>
                        <a:rPr spc="34" sz="1700">
                          <a:solidFill>
                            <a:srgbClr val="5B5854"/>
                          </a:solidFill>
                          <a:latin typeface="Avenir Medium"/>
                          <a:ea typeface="Avenir Medium"/>
                          <a:cs typeface="Avenir Medium"/>
                          <a:sym typeface="Avenir Medium"/>
                        </a:rPr>
                        <a:t>Mission Oversight</a:t>
                      </a:r>
                    </a:p>
                  </a:txBody>
                  <a:tcPr marL="50800" marR="50800" marT="50800" marB="50800" anchor="ctr" anchorCtr="0" horzOverflow="overflow">
                    <a:lnL w="12700">
                      <a:miter lim="400000"/>
                    </a:lnL>
                  </a:tcPr>
                </a:tc>
                <a:tc>
                  <a:txBody>
                    <a:bodyPr/>
                    <a:lstStyle/>
                    <a:p>
                      <a:pPr>
                        <a:spcBef>
                          <a:spcPts val="3400"/>
                        </a:spcBef>
                        <a:defRPr cap="none" spc="0" sz="1800">
                          <a:solidFill>
                            <a:srgbClr val="000000"/>
                          </a:solidFill>
                        </a:defRPr>
                      </a:pPr>
                      <a:r>
                        <a:rPr spc="34" sz="1700">
                          <a:solidFill>
                            <a:srgbClr val="5B5854"/>
                          </a:solidFill>
                          <a:latin typeface="Avenir Medium"/>
                          <a:ea typeface="Avenir Medium"/>
                          <a:cs typeface="Avenir Medium"/>
                          <a:sym typeface="Avenir Medium"/>
                        </a:rPr>
                        <a:t>15%</a:t>
                      </a:r>
                    </a:p>
                  </a:txBody>
                  <a:tcPr marL="50800" marR="50800" marT="50800" marB="50800" anchor="ctr" anchorCtr="0" horzOverflow="overflow"/>
                </a:tc>
                <a:tc>
                  <a:txBody>
                    <a:bodyPr/>
                    <a:lstStyle/>
                    <a:p>
                      <a:pPr>
                        <a:spcBef>
                          <a:spcPts val="3400"/>
                        </a:spcBef>
                        <a:defRPr cap="none" spc="0" sz="1800">
                          <a:solidFill>
                            <a:srgbClr val="000000"/>
                          </a:solidFill>
                        </a:defRPr>
                      </a:pPr>
                      <a:r>
                        <a:rPr spc="34" sz="1700">
                          <a:solidFill>
                            <a:srgbClr val="5B5854"/>
                          </a:solidFill>
                          <a:latin typeface="Avenir Medium"/>
                          <a:ea typeface="Avenir Medium"/>
                          <a:cs typeface="Avenir Medium"/>
                          <a:sym typeface="Avenir Medium"/>
                        </a:rPr>
                        <a:t>Allowance for oversight by national space administration</a:t>
                      </a:r>
                    </a:p>
                  </a:txBody>
                  <a:tcPr marL="50800" marR="50800" marT="50800" marB="50800" anchor="ctr" anchorCtr="0" horzOverflow="overflow">
                    <a:lnR w="12700">
                      <a:miter lim="400000"/>
                    </a:lnR>
                  </a:tcPr>
                </a:tc>
              </a:tr>
              <a:tr h="689552">
                <a:tc>
                  <a:txBody>
                    <a:bodyPr/>
                    <a:lstStyle/>
                    <a:p>
                      <a:pPr defTabSz="914400">
                        <a:defRPr cap="none" spc="0" sz="1800">
                          <a:solidFill>
                            <a:srgbClr val="000000"/>
                          </a:solidFill>
                        </a:defRPr>
                      </a:pPr>
                      <a:r>
                        <a:rPr sz="1700">
                          <a:solidFill>
                            <a:srgbClr val="5B5854"/>
                          </a:solidFill>
                        </a:rPr>
                        <a:t>Mission Contingencies</a:t>
                      </a:r>
                    </a:p>
                  </a:txBody>
                  <a:tcPr marL="50800" marR="50800" marT="50800" marB="50800" anchor="ctr" anchorCtr="0" horzOverflow="overflow">
                    <a:lnL w="12700">
                      <a:miter lim="400000"/>
                    </a:lnL>
                  </a:tcPr>
                </a:tc>
                <a:tc>
                  <a:txBody>
                    <a:bodyPr/>
                    <a:lstStyle/>
                    <a:p>
                      <a:pPr>
                        <a:spcBef>
                          <a:spcPts val="3400"/>
                        </a:spcBef>
                        <a:defRPr cap="none" spc="0" sz="1800">
                          <a:solidFill>
                            <a:srgbClr val="000000"/>
                          </a:solidFill>
                        </a:defRPr>
                      </a:pPr>
                      <a:r>
                        <a:rPr spc="34" sz="1700">
                          <a:solidFill>
                            <a:srgbClr val="5B5854"/>
                          </a:solidFill>
                          <a:latin typeface="Avenir Medium"/>
                          <a:ea typeface="Avenir Medium"/>
                          <a:cs typeface="Avenir Medium"/>
                          <a:sym typeface="Avenir Medium"/>
                        </a:rPr>
                        <a:t>30%</a:t>
                      </a:r>
                    </a:p>
                  </a:txBody>
                  <a:tcPr marL="50800" marR="50800" marT="50800" marB="50800" anchor="ctr" anchorCtr="0" horzOverflow="overflow"/>
                </a:tc>
                <a:tc>
                  <a:txBody>
                    <a:bodyPr/>
                    <a:lstStyle/>
                    <a:p>
                      <a:pPr>
                        <a:spcBef>
                          <a:spcPts val="3400"/>
                        </a:spcBef>
                        <a:defRPr cap="none" spc="0" sz="1800">
                          <a:solidFill>
                            <a:srgbClr val="000000"/>
                          </a:solidFill>
                        </a:defRPr>
                      </a:pPr>
                      <a:r>
                        <a:rPr spc="34" sz="1700">
                          <a:solidFill>
                            <a:srgbClr val="5B5854"/>
                          </a:solidFill>
                          <a:latin typeface="Avenir Medium"/>
                          <a:ea typeface="Avenir Medium"/>
                          <a:cs typeface="Avenir Medium"/>
                          <a:sym typeface="Avenir Medium"/>
                        </a:rPr>
                        <a:t>Mission contingency includes mission operational costs</a:t>
                      </a:r>
                    </a:p>
                  </a:txBody>
                  <a:tcPr marL="50800" marR="50800" marT="50800" marB="50800" anchor="ctr" anchorCtr="0" horzOverflow="overflow">
                    <a:lnR w="12700">
                      <a:miter lim="400000"/>
                    </a:lnR>
                  </a:tcPr>
                </a:tc>
              </a:tr>
              <a:tr h="639530">
                <a:tc>
                  <a:txBody>
                    <a:bodyPr/>
                    <a:lstStyle/>
                    <a:p>
                      <a:pPr defTabSz="914400">
                        <a:defRPr cap="none" spc="0" sz="1800">
                          <a:solidFill>
                            <a:srgbClr val="000000"/>
                          </a:solidFill>
                        </a:defRPr>
                      </a:pPr>
                      <a:r>
                        <a:rPr sz="1700">
                          <a:solidFill>
                            <a:srgbClr val="5B5854"/>
                          </a:solidFill>
                        </a:rPr>
                        <a:t>Earth Based Ore Refining</a:t>
                      </a:r>
                    </a:p>
                  </a:txBody>
                  <a:tcPr marL="50800" marR="50800" marT="50800" marB="50800" anchor="ctr" anchorCtr="0" horzOverflow="overflow">
                    <a:lnL w="12700">
                      <a:miter lim="400000"/>
                    </a:lnL>
                    <a:lnB w="12700">
                      <a:miter lim="400000"/>
                    </a:lnB>
                  </a:tcPr>
                </a:tc>
                <a:tc>
                  <a:txBody>
                    <a:bodyPr/>
                    <a:lstStyle/>
                    <a:p>
                      <a:pPr>
                        <a:spcBef>
                          <a:spcPts val="3400"/>
                        </a:spcBef>
                        <a:defRPr cap="none" spc="0" sz="1800">
                          <a:solidFill>
                            <a:srgbClr val="000000"/>
                          </a:solidFill>
                        </a:defRPr>
                      </a:pPr>
                      <a:r>
                        <a:rPr spc="34" sz="1700">
                          <a:solidFill>
                            <a:srgbClr val="5B5854"/>
                          </a:solidFill>
                          <a:latin typeface="Avenir Medium"/>
                          <a:ea typeface="Avenir Medium"/>
                          <a:cs typeface="Avenir Medium"/>
                          <a:sym typeface="Avenir Medium"/>
                        </a:rPr>
                        <a:t>$150 per tonne </a:t>
                      </a:r>
                    </a:p>
                  </a:txBody>
                  <a:tcPr marL="50800" marR="50800" marT="50800" marB="50800" anchor="ctr" anchorCtr="0" horzOverflow="overflow">
                    <a:lnB w="12700">
                      <a:miter lim="400000"/>
                    </a:lnB>
                  </a:tcPr>
                </a:tc>
                <a:tc>
                  <a:txBody>
                    <a:bodyPr/>
                    <a:lstStyle/>
                    <a:p>
                      <a:pPr>
                        <a:spcBef>
                          <a:spcPts val="3400"/>
                        </a:spcBef>
                        <a:defRPr cap="none" spc="0" sz="1800">
                          <a:solidFill>
                            <a:srgbClr val="000000"/>
                          </a:solidFill>
                        </a:defRPr>
                      </a:pPr>
                      <a:r>
                        <a:rPr spc="34" sz="1700">
                          <a:solidFill>
                            <a:srgbClr val="5B5854"/>
                          </a:solidFill>
                          <a:latin typeface="Avenir Medium"/>
                          <a:ea typeface="Avenir Medium"/>
                          <a:cs typeface="Avenir Medium"/>
                          <a:sym typeface="Avenir Medium"/>
                        </a:rPr>
                        <a:t>Cost of refining one retrieved asteroid based assuming $150 per tonne of ore</a:t>
                      </a:r>
                    </a:p>
                  </a:txBody>
                  <a:tcPr marL="50800" marR="50800" marT="50800" marB="50800" anchor="ctr" anchorCtr="0" horzOverflow="overflow">
                    <a:lnR w="12700">
                      <a:miter lim="400000"/>
                    </a:lnR>
                    <a:lnB w="12700">
                      <a:miter lim="400000"/>
                    </a:lnB>
                  </a:tcPr>
                </a:tc>
              </a:tr>
            </a:tbl>
          </a:graphicData>
        </a:graphic>
      </p:graphicFrame>
      <p:sp>
        <p:nvSpPr>
          <p:cNvPr id="215" name="Shape 215"/>
          <p:cNvSpPr/>
          <p:nvPr/>
        </p:nvSpPr>
        <p:spPr>
          <a:xfrm>
            <a:off x="673100" y="1320800"/>
            <a:ext cx="11658600" cy="53626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cap="all" spc="233" sz="2600"/>
            </a:lvl1pPr>
          </a:lstStyle>
          <a:p>
            <a:pPr/>
            <a:r>
              <a:t>Basic Asteroid Retrieval Mission</a:t>
            </a:r>
          </a:p>
        </p:txBody>
      </p:sp>
      <p:sp>
        <p:nvSpPr>
          <p:cNvPr id="216" name="Shape 216"/>
          <p:cNvSpPr/>
          <p:nvPr/>
        </p:nvSpPr>
        <p:spPr>
          <a:xfrm>
            <a:off x="673098" y="8568652"/>
            <a:ext cx="11658603" cy="5969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spAutoFit/>
          </a:bodyPr>
          <a:lstStyle>
            <a:lvl1pPr>
              <a:spcBef>
                <a:spcPts val="3400"/>
              </a:spcBef>
              <a:defRPr spc="56" sz="2800">
                <a:latin typeface="Avenir Heavy"/>
                <a:ea typeface="Avenir Heavy"/>
                <a:cs typeface="Avenir Heavy"/>
                <a:sym typeface="Avenir Heavy"/>
              </a:defRPr>
            </a:lvl1pPr>
          </a:lstStyle>
          <a:p>
            <a:pPr/>
            <a:r>
              <a:t>Infrastructure $10.4 billion; Single Mission $2.5 billion</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8" name="Shape 218"/>
          <p:cNvSpPr/>
          <p:nvPr>
            <p:ph type="title"/>
          </p:nvPr>
        </p:nvSpPr>
        <p:spPr>
          <a:prstGeom prst="rect">
            <a:avLst/>
          </a:prstGeom>
        </p:spPr>
        <p:txBody>
          <a:bodyPr/>
          <a:lstStyle>
            <a:lvl1pPr defTabSz="452627">
              <a:defRPr spc="0" sz="3900"/>
            </a:lvl1pPr>
          </a:lstStyle>
          <a:p>
            <a:pPr/>
            <a:r>
              <a:t>Economics</a:t>
            </a:r>
          </a:p>
        </p:txBody>
      </p:sp>
      <p:sp>
        <p:nvSpPr>
          <p:cNvPr id="219" name="Shape 219"/>
          <p:cNvSpPr/>
          <p:nvPr/>
        </p:nvSpPr>
        <p:spPr>
          <a:xfrm>
            <a:off x="8370482" y="2199963"/>
            <a:ext cx="3792205" cy="3035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just">
              <a:defRPr>
                <a:latin typeface="Avenir Medium"/>
                <a:ea typeface="Avenir Medium"/>
                <a:cs typeface="Avenir Medium"/>
                <a:sym typeface="Avenir Medium"/>
              </a:defRPr>
            </a:lvl1pPr>
          </a:lstStyle>
          <a:p>
            <a:pPr/>
            <a:r>
              <a:t>Based on today's prices for platinum and mission costs based on today's technology, a five cycle mission is deeply uneconomic, (NPV negative).</a:t>
            </a:r>
          </a:p>
        </p:txBody>
      </p:sp>
      <p:sp>
        <p:nvSpPr>
          <p:cNvPr id="220" name="Shape 220"/>
          <p:cNvSpPr/>
          <p:nvPr/>
        </p:nvSpPr>
        <p:spPr>
          <a:xfrm>
            <a:off x="8370482" y="5921866"/>
            <a:ext cx="3792205" cy="3035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just">
              <a:defRPr>
                <a:latin typeface="Avenir Medium"/>
                <a:ea typeface="Avenir Medium"/>
                <a:cs typeface="Avenir Medium"/>
                <a:sym typeface="Avenir Medium"/>
              </a:defRPr>
            </a:lvl1pPr>
          </a:lstStyle>
          <a:p>
            <a:pPr/>
            <a:r>
              <a:t>Sensitivity analysis shows that a positive NPV can only be generated if platinum prices increase by x100 and mission costs reduce by x100. This is considered unlikely.</a:t>
            </a:r>
          </a:p>
        </p:txBody>
      </p:sp>
      <p:graphicFrame>
        <p:nvGraphicFramePr>
          <p:cNvPr id="221" name="Chart 221"/>
          <p:cNvGraphicFramePr/>
          <p:nvPr/>
        </p:nvGraphicFramePr>
        <p:xfrm>
          <a:off x="971114" y="2014003"/>
          <a:ext cx="6249292" cy="3204892"/>
        </p:xfrm>
        <a:graphic xmlns:a="http://schemas.openxmlformats.org/drawingml/2006/main">
          <a:graphicData uri="http://schemas.openxmlformats.org/drawingml/2006/chart">
            <c:chart xmlns:c="http://schemas.openxmlformats.org/drawingml/2006/chart" r:id="rId2"/>
          </a:graphicData>
        </a:graphic>
      </p:graphicFrame>
      <p:graphicFrame>
        <p:nvGraphicFramePr>
          <p:cNvPr id="222" name="Chart 222"/>
          <p:cNvGraphicFramePr/>
          <p:nvPr/>
        </p:nvGraphicFramePr>
        <p:xfrm>
          <a:off x="996519" y="5259461"/>
          <a:ext cx="6339292" cy="3995702"/>
        </p:xfrm>
        <a:graphic xmlns:a="http://schemas.openxmlformats.org/drawingml/2006/main">
          <a:graphicData uri="http://schemas.openxmlformats.org/drawingml/2006/chart">
            <c:chart xmlns:c="http://schemas.openxmlformats.org/drawingml/2006/chart" r:id="rId3"/>
          </a:graphicData>
        </a:graphic>
      </p:graphicFrame>
      <p:sp>
        <p:nvSpPr>
          <p:cNvPr id="223" name="Shape 223"/>
          <p:cNvSpPr/>
          <p:nvPr/>
        </p:nvSpPr>
        <p:spPr>
          <a:xfrm>
            <a:off x="673100" y="1320800"/>
            <a:ext cx="11658600" cy="53626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cap="all" spc="233" sz="2600"/>
            </a:lvl1pPr>
          </a:lstStyle>
          <a:p>
            <a:pPr/>
            <a:r>
              <a:t>Basic Asteroid Retrieval Mission</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5" name="Shape 225"/>
          <p:cNvSpPr/>
          <p:nvPr>
            <p:ph type="title" idx="4294967295"/>
          </p:nvPr>
        </p:nvSpPr>
        <p:spPr>
          <a:xfrm>
            <a:off x="673100" y="584200"/>
            <a:ext cx="11658600" cy="749300"/>
          </a:xfrm>
          <a:prstGeom prst="rect">
            <a:avLst/>
          </a:prstGeom>
        </p:spPr>
        <p:txBody>
          <a:bodyPr/>
          <a:lstStyle>
            <a:lvl1pPr defTabSz="452627">
              <a:defRPr spc="0" sz="3900"/>
            </a:lvl1pPr>
          </a:lstStyle>
          <a:p>
            <a:pPr/>
            <a:r>
              <a:t>Pros and Cons</a:t>
            </a:r>
          </a:p>
        </p:txBody>
      </p:sp>
      <p:sp>
        <p:nvSpPr>
          <p:cNvPr id="226" name="Shape 226"/>
          <p:cNvSpPr/>
          <p:nvPr/>
        </p:nvSpPr>
        <p:spPr>
          <a:xfrm>
            <a:off x="673100" y="1320800"/>
            <a:ext cx="11658600" cy="53626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cap="all" spc="233" sz="2600"/>
            </a:lvl1pPr>
          </a:lstStyle>
          <a:p>
            <a:pPr/>
            <a:r>
              <a:t>Basic Asteroid Retrieval Mission</a:t>
            </a:r>
          </a:p>
        </p:txBody>
      </p:sp>
      <p:graphicFrame>
        <p:nvGraphicFramePr>
          <p:cNvPr id="227" name="Table 227"/>
          <p:cNvGraphicFramePr/>
          <p:nvPr/>
        </p:nvGraphicFramePr>
        <p:xfrm>
          <a:off x="923669" y="2457295"/>
          <a:ext cx="11157459" cy="6241460"/>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5578729"/>
                <a:gridCol w="5578729"/>
              </a:tblGrid>
              <a:tr h="764247">
                <a:tc>
                  <a:txBody>
                    <a:bodyPr/>
                    <a:lstStyle/>
                    <a:p>
                      <a:pPr defTabSz="914400">
                        <a:defRPr b="0" cap="none" spc="0" sz="1800">
                          <a:solidFill>
                            <a:srgbClr val="000000"/>
                          </a:solidFill>
                        </a:defRPr>
                      </a:pPr>
                      <a:r>
                        <a:rPr sz="3000">
                          <a:solidFill>
                            <a:srgbClr val="5B5854"/>
                          </a:solidFill>
                        </a:rPr>
                        <a:t>PROS</a:t>
                      </a:r>
                    </a:p>
                  </a:txBody>
                  <a:tcPr marL="50800" marR="50800" marT="50800" marB="50800" anchor="ctr" anchorCtr="0" horzOverflow="overflow">
                    <a:lnL w="12700">
                      <a:miter lim="400000"/>
                    </a:lnL>
                  </a:tcPr>
                </a:tc>
                <a:tc>
                  <a:txBody>
                    <a:bodyPr/>
                    <a:lstStyle/>
                    <a:p>
                      <a:pPr defTabSz="914400">
                        <a:defRPr b="0" cap="none" spc="0" sz="1800">
                          <a:solidFill>
                            <a:srgbClr val="000000"/>
                          </a:solidFill>
                        </a:defRPr>
                      </a:pPr>
                      <a:r>
                        <a:rPr sz="3000">
                          <a:solidFill>
                            <a:srgbClr val="5B5854"/>
                          </a:solidFill>
                        </a:rPr>
                        <a:t>CONS</a:t>
                      </a:r>
                    </a:p>
                  </a:txBody>
                  <a:tcPr marL="50800" marR="50800" marT="50800" marB="50800" anchor="ctr" anchorCtr="0" horzOverflow="overflow">
                    <a:lnR w="12700">
                      <a:miter lim="400000"/>
                    </a:lnR>
                  </a:tcPr>
                </a:tc>
              </a:tr>
              <a:tr h="1838913">
                <a:tc>
                  <a:txBody>
                    <a:bodyPr/>
                    <a:lstStyle/>
                    <a:p>
                      <a:pPr algn="l">
                        <a:spcBef>
                          <a:spcPts val="3400"/>
                        </a:spcBef>
                        <a:defRPr cap="none" spc="0" sz="1800">
                          <a:solidFill>
                            <a:srgbClr val="000000"/>
                          </a:solidFill>
                        </a:defRPr>
                      </a:pPr>
                      <a:r>
                        <a:rPr spc="48" sz="2400">
                          <a:solidFill>
                            <a:srgbClr val="5B5854"/>
                          </a:solidFill>
                          <a:latin typeface="Avenir Medium"/>
                          <a:ea typeface="Avenir Medium"/>
                          <a:cs typeface="Avenir Medium"/>
                          <a:sym typeface="Avenir Medium"/>
                        </a:rPr>
                        <a:t>Demonstration project which could be used to assess the overall feasibility of asteroid mining; (loss leader).</a:t>
                      </a:r>
                    </a:p>
                  </a:txBody>
                  <a:tcPr marL="50800" marR="50800" marT="50800" marB="50800" anchor="ctr" anchorCtr="0" horzOverflow="overflow">
                    <a:lnL w="12700">
                      <a:miter lim="400000"/>
                    </a:lnL>
                  </a:tcPr>
                </a:tc>
                <a:tc>
                  <a:txBody>
                    <a:bodyPr/>
                    <a:lstStyle/>
                    <a:p>
                      <a:pPr algn="l">
                        <a:spcBef>
                          <a:spcPts val="3400"/>
                        </a:spcBef>
                        <a:defRPr cap="none" spc="0" sz="1800">
                          <a:solidFill>
                            <a:srgbClr val="000000"/>
                          </a:solidFill>
                        </a:defRPr>
                      </a:pPr>
                      <a:r>
                        <a:rPr spc="48" sz="2400">
                          <a:solidFill>
                            <a:srgbClr val="5B5854"/>
                          </a:solidFill>
                          <a:latin typeface="Avenir Medium"/>
                          <a:ea typeface="Avenir Medium"/>
                          <a:cs typeface="Avenir Medium"/>
                          <a:sym typeface="Avenir Medium"/>
                        </a:rPr>
                        <a:t>Deeply uneconomic; significant mission cost reduction x 100 and platinum price increase x 100 required to change this.</a:t>
                      </a:r>
                    </a:p>
                  </a:txBody>
                  <a:tcPr marL="50800" marR="50800" marT="50800" marB="50800" anchor="ctr" anchorCtr="0" horzOverflow="overflow">
                    <a:lnR w="12700">
                      <a:miter lim="400000"/>
                    </a:lnR>
                  </a:tcPr>
                </a:tc>
              </a:tr>
              <a:tr h="1786575">
                <a:tc>
                  <a:txBody>
                    <a:bodyPr/>
                    <a:lstStyle/>
                    <a:p>
                      <a:pPr algn="l">
                        <a:spcBef>
                          <a:spcPts val="3400"/>
                        </a:spcBef>
                        <a:defRPr cap="none" spc="0" sz="1800">
                          <a:solidFill>
                            <a:srgbClr val="000000"/>
                          </a:solidFill>
                        </a:defRPr>
                      </a:pPr>
                      <a:r>
                        <a:rPr spc="48" sz="2400">
                          <a:solidFill>
                            <a:srgbClr val="5B5854"/>
                          </a:solidFill>
                          <a:latin typeface="Avenir Medium"/>
                          <a:ea typeface="Avenir Medium"/>
                          <a:cs typeface="Avenir Medium"/>
                          <a:sym typeface="Avenir Medium"/>
                        </a:rPr>
                        <a:t>Asteroid mining infrastructure (observation system) could be used for future mission concepts.</a:t>
                      </a:r>
                    </a:p>
                  </a:txBody>
                  <a:tcPr marL="50800" marR="50800" marT="50800" marB="50800" anchor="ctr" anchorCtr="0" horzOverflow="overflow">
                    <a:lnL w="12700">
                      <a:miter lim="400000"/>
                    </a:lnL>
                  </a:tcPr>
                </a:tc>
                <a:tc>
                  <a:txBody>
                    <a:bodyPr/>
                    <a:lstStyle/>
                    <a:p>
                      <a:pPr algn="l">
                        <a:spcBef>
                          <a:spcPts val="3400"/>
                        </a:spcBef>
                        <a:defRPr cap="none" spc="0" sz="1800">
                          <a:solidFill>
                            <a:srgbClr val="000000"/>
                          </a:solidFill>
                        </a:defRPr>
                      </a:pPr>
                      <a:r>
                        <a:rPr spc="48" sz="2400">
                          <a:solidFill>
                            <a:srgbClr val="5B5854"/>
                          </a:solidFill>
                          <a:latin typeface="Avenir Medium"/>
                          <a:ea typeface="Avenir Medium"/>
                          <a:cs typeface="Avenir Medium"/>
                          <a:sym typeface="Avenir Medium"/>
                        </a:rPr>
                        <a:t>Identification of small asteroids (&lt;7m diameter) is high risk; none currently observable.</a:t>
                      </a:r>
                    </a:p>
                  </a:txBody>
                  <a:tcPr marL="50800" marR="50800" marT="50800" marB="50800" anchor="ctr" anchorCtr="0" horzOverflow="overflow">
                    <a:lnR w="12700">
                      <a:miter lim="400000"/>
                    </a:lnR>
                  </a:tcPr>
                </a:tc>
              </a:tr>
              <a:tr h="1851724">
                <a:tc>
                  <a:txBody>
                    <a:bodyPr/>
                    <a:lstStyle/>
                    <a:p>
                      <a:pPr algn="l" defTabSz="914400">
                        <a:defRPr cap="none" spc="0" sz="1800">
                          <a:solidFill>
                            <a:srgbClr val="000000"/>
                          </a:solidFill>
                        </a:defRPr>
                      </a:pPr>
                      <a:r>
                        <a:rPr sz="2400">
                          <a:solidFill>
                            <a:srgbClr val="5B5854"/>
                          </a:solidFill>
                          <a:latin typeface="Avenir Medium"/>
                          <a:ea typeface="Avenir Medium"/>
                          <a:cs typeface="Avenir Medium"/>
                          <a:sym typeface="Avenir Medium"/>
                        </a:rPr>
                        <a:t>Most technologies already exist for a basic (&lt;7m diameter) asteroid retrieval mission; early deployment possible.</a:t>
                      </a:r>
                    </a:p>
                  </a:txBody>
                  <a:tcPr marL="50800" marR="50800" marT="50800" marB="50800" anchor="ctr" anchorCtr="0" horzOverflow="overflow">
                    <a:lnL w="12700">
                      <a:miter lim="400000"/>
                    </a:lnL>
                    <a:lnB w="12700">
                      <a:miter lim="400000"/>
                    </a:lnB>
                  </a:tcPr>
                </a:tc>
                <a:tc>
                  <a:txBody>
                    <a:bodyPr/>
                    <a:lstStyle/>
                    <a:p>
                      <a:pPr algn="l">
                        <a:spcBef>
                          <a:spcPts val="3400"/>
                        </a:spcBef>
                        <a:defRPr cap="none" spc="0" sz="1800">
                          <a:solidFill>
                            <a:srgbClr val="000000"/>
                          </a:solidFill>
                        </a:defRPr>
                      </a:pPr>
                      <a:r>
                        <a:rPr spc="48" sz="2400">
                          <a:solidFill>
                            <a:srgbClr val="5B5854"/>
                          </a:solidFill>
                          <a:latin typeface="Avenir Medium"/>
                          <a:ea typeface="Avenir Medium"/>
                          <a:cs typeface="Avenir Medium"/>
                          <a:sym typeface="Avenir Medium"/>
                        </a:rPr>
                        <a:t>Mission period means that evaluation of the concept could take up to 10 years. </a:t>
                      </a:r>
                    </a:p>
                  </a:txBody>
                  <a:tcPr marL="50800" marR="50800" marT="50800" marB="50800" anchor="ctr" anchorCtr="0" horzOverflow="overflow">
                    <a:lnR w="12700">
                      <a:miter lim="400000"/>
                    </a:lnR>
                    <a:lnB w="12700">
                      <a:miter lim="400000"/>
                    </a:lnB>
                  </a:tcPr>
                </a:tc>
              </a:tr>
            </a:tbl>
          </a:graphicData>
        </a:graphic>
      </p:graphicFrame>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New_Template8">
  <a:themeElements>
    <a:clrScheme name="New_Template8">
      <a:dk1>
        <a:srgbClr val="5B5854"/>
      </a:dk1>
      <a:lt1>
        <a:srgbClr val="072B5B"/>
      </a:lt1>
      <a:dk2>
        <a:srgbClr val="A7A7A7"/>
      </a:dk2>
      <a:lt2>
        <a:srgbClr val="535353"/>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Helvetica Neue"/>
        <a:ea typeface="Helvetica Neue"/>
        <a:cs typeface="Helvetica Neue"/>
      </a:majorFont>
      <a:minorFont>
        <a:latin typeface="Helvetica"/>
        <a:ea typeface="Helvetica"/>
        <a:cs typeface="Helvetic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72B5B"/>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Futura"/>
            <a:ea typeface="Futura"/>
            <a:cs typeface="Futura"/>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Futura"/>
            <a:ea typeface="Futura"/>
            <a:cs typeface="Futura"/>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8">
  <a:themeElements>
    <a:clrScheme name="New_Template8">
      <a:dk1>
        <a:srgbClr val="000000"/>
      </a:dk1>
      <a:lt1>
        <a:srgbClr val="FFFFFF"/>
      </a:lt1>
      <a:dk2>
        <a:srgbClr val="A7A7A7"/>
      </a:dk2>
      <a:lt2>
        <a:srgbClr val="535353"/>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Helvetica Neue"/>
        <a:ea typeface="Helvetica Neue"/>
        <a:cs typeface="Helvetica Neue"/>
      </a:majorFont>
      <a:minorFont>
        <a:latin typeface="Helvetica"/>
        <a:ea typeface="Helvetica"/>
        <a:cs typeface="Helvetic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72B5B"/>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Futura"/>
            <a:ea typeface="Futura"/>
            <a:cs typeface="Futura"/>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Futura"/>
            <a:ea typeface="Futura"/>
            <a:cs typeface="Futura"/>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